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452" r:id="rId3"/>
    <p:sldId id="454" r:id="rId4"/>
    <p:sldId id="258" r:id="rId5"/>
    <p:sldId id="410" r:id="rId6"/>
    <p:sldId id="453" r:id="rId7"/>
    <p:sldId id="269" r:id="rId8"/>
    <p:sldId id="273" r:id="rId9"/>
    <p:sldId id="455" r:id="rId10"/>
    <p:sldId id="267" r:id="rId11"/>
    <p:sldId id="458" r:id="rId12"/>
    <p:sldId id="259" r:id="rId13"/>
    <p:sldId id="278" r:id="rId14"/>
    <p:sldId id="459" r:id="rId15"/>
    <p:sldId id="280" r:id="rId16"/>
    <p:sldId id="279" r:id="rId17"/>
    <p:sldId id="460" r:id="rId18"/>
    <p:sldId id="271" r:id="rId19"/>
    <p:sldId id="456" r:id="rId20"/>
    <p:sldId id="457" r:id="rId21"/>
    <p:sldId id="461" r:id="rId22"/>
    <p:sldId id="281" r:id="rId23"/>
    <p:sldId id="288" r:id="rId24"/>
    <p:sldId id="290" r:id="rId25"/>
    <p:sldId id="462" r:id="rId26"/>
    <p:sldId id="311" r:id="rId27"/>
    <p:sldId id="313" r:id="rId28"/>
    <p:sldId id="314" r:id="rId29"/>
    <p:sldId id="318" r:id="rId30"/>
    <p:sldId id="323" r:id="rId31"/>
    <p:sldId id="390" r:id="rId32"/>
    <p:sldId id="397" r:id="rId33"/>
    <p:sldId id="426" r:id="rId34"/>
    <p:sldId id="284" r:id="rId35"/>
    <p:sldId id="463" r:id="rId36"/>
    <p:sldId id="292" r:id="rId37"/>
    <p:sldId id="293" r:id="rId38"/>
    <p:sldId id="464" r:id="rId39"/>
    <p:sldId id="441" r:id="rId40"/>
    <p:sldId id="442" r:id="rId41"/>
    <p:sldId id="443" r:id="rId42"/>
    <p:sldId id="444" r:id="rId43"/>
    <p:sldId id="445" r:id="rId44"/>
    <p:sldId id="446" r:id="rId45"/>
    <p:sldId id="440" r:id="rId46"/>
    <p:sldId id="447" r:id="rId47"/>
    <p:sldId id="448" r:id="rId48"/>
    <p:sldId id="449" r:id="rId49"/>
    <p:sldId id="316" r:id="rId50"/>
    <p:sldId id="450" r:id="rId51"/>
    <p:sldId id="307" r:id="rId52"/>
    <p:sldId id="431" r:id="rId53"/>
    <p:sldId id="451" r:id="rId54"/>
    <p:sldId id="465" r:id="rId55"/>
    <p:sldId id="437" r:id="rId56"/>
    <p:sldId id="438" r:id="rId57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3" autoAdjust="0"/>
  </p:normalViewPr>
  <p:slideViewPr>
    <p:cSldViewPr snapToGrid="0" snapToObjects="1">
      <p:cViewPr varScale="1">
        <p:scale>
          <a:sx n="108" d="100"/>
          <a:sy n="108" d="100"/>
        </p:scale>
        <p:origin x="678" y="102"/>
      </p:cViewPr>
      <p:guideLst/>
    </p:cSldViewPr>
  </p:slideViewPr>
  <p:outlineViewPr>
    <p:cViewPr>
      <p:scale>
        <a:sx n="33" d="100"/>
        <a:sy n="33" d="100"/>
      </p:scale>
      <p:origin x="0" y="-651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73641E-1C22-41E2-A0B8-263609D5955A}">
      <dgm:prSet phldrT="[Text]"/>
      <dgm:spPr/>
      <dgm:t>
        <a:bodyPr/>
        <a:lstStyle/>
        <a:p>
          <a:r>
            <a:rPr lang="en-US" dirty="0"/>
            <a:t>The Origin of Blockchain</a:t>
          </a:r>
        </a:p>
      </dgm:t>
    </dgm:pt>
    <dgm:pt modelId="{318DD717-A554-42CF-BAD5-F4E0F17EF96B}" type="parTrans" cxnId="{BE5A36AF-E19B-4B31-8523-29D99401C879}">
      <dgm:prSet/>
      <dgm:spPr/>
      <dgm:t>
        <a:bodyPr/>
        <a:lstStyle/>
        <a:p>
          <a:endParaRPr lang="en-US"/>
        </a:p>
      </dgm:t>
    </dgm:pt>
    <dgm:pt modelId="{564D884C-5D33-448D-BCCE-D0769E033F7C}" type="sibTrans" cxnId="{BE5A36AF-E19B-4B31-8523-29D99401C879}">
      <dgm:prSet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/>
      <dgm:t>
        <a:bodyPr/>
        <a:lstStyle/>
        <a:p>
          <a:r>
            <a:rPr lang="en-US" dirty="0"/>
            <a:t>Other Crypto Assets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and Bitcoin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52E7A9AD-57A2-4F1B-8CA3-611F9D4B39F3}" type="pres">
      <dgm:prSet presAssocID="{A573641E-1C22-41E2-A0B8-263609D5955A}" presName="parentLin" presStyleCnt="0"/>
      <dgm:spPr/>
    </dgm:pt>
    <dgm:pt modelId="{8A06376B-DCD3-482B-A02E-C3EEDC070D72}" type="pres">
      <dgm:prSet presAssocID="{A573641E-1C22-41E2-A0B8-263609D5955A}" presName="parentLeftMargin" presStyleLbl="node1" presStyleIdx="0" presStyleCnt="3"/>
      <dgm:spPr/>
    </dgm:pt>
    <dgm:pt modelId="{4594A775-14C9-430D-B80E-FC9F3D6B89AE}" type="pres">
      <dgm:prSet presAssocID="{A573641E-1C22-41E2-A0B8-263609D595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8F2913-3183-444B-AA86-C39A9B973C36}" type="pres">
      <dgm:prSet presAssocID="{A573641E-1C22-41E2-A0B8-263609D5955A}" presName="negativeSpace" presStyleCnt="0"/>
      <dgm:spPr/>
    </dgm:pt>
    <dgm:pt modelId="{12E34BF5-2377-4017-863E-B16065317B69}" type="pres">
      <dgm:prSet presAssocID="{A573641E-1C22-41E2-A0B8-263609D5955A}" presName="childText" presStyleLbl="conFgAcc1" presStyleIdx="0" presStyleCnt="3">
        <dgm:presLayoutVars>
          <dgm:bulletEnabled val="1"/>
        </dgm:presLayoutVars>
      </dgm:prSet>
      <dgm:spPr/>
    </dgm:pt>
    <dgm:pt modelId="{B730C732-8143-41FF-AA78-AFD34B8EA66C}" type="pres">
      <dgm:prSet presAssocID="{564D884C-5D33-448D-BCCE-D0769E033F7C}" presName="spaceBetweenRectangles" presStyleCnt="0"/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3"/>
      <dgm:spPr/>
    </dgm:pt>
    <dgm:pt modelId="{0A781AAA-2A1A-4DEA-BF70-171EFEA36A01}" type="pres">
      <dgm:prSet presAssocID="{5B248CD5-B375-4043-B242-E6790279F5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1" presStyleCnt="3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1" presStyleCnt="3"/>
      <dgm:spPr/>
    </dgm:pt>
    <dgm:pt modelId="{709CF36D-44FD-4D37-9F83-F90D20C09E10}" type="pres">
      <dgm:prSet presAssocID="{AF616E21-6A7F-46CC-8367-505A18A4B88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E90E0185-6043-4121-B924-23162DFAA392}" type="presOf" srcId="{A573641E-1C22-41E2-A0B8-263609D5955A}" destId="{4594A775-14C9-430D-B80E-FC9F3D6B89AE}" srcOrd="1" destOrd="0" presId="urn:microsoft.com/office/officeart/2005/8/layout/list1"/>
    <dgm:cxn modelId="{58D48589-1C81-4444-A26B-9883DDCA5C5C}" type="presOf" srcId="{A573641E-1C22-41E2-A0B8-263609D5955A}" destId="{8A06376B-DCD3-482B-A02E-C3EEDC070D72}" srcOrd="0" destOrd="0" presId="urn:microsoft.com/office/officeart/2005/8/layout/list1"/>
    <dgm:cxn modelId="{CE069498-F18C-49FB-A4B7-213DBC20DB62}" srcId="{747BAF93-5A1D-49D4-99DF-D4D1643D6BA5}" destId="{AF616E21-6A7F-46CC-8367-505A18A4B88D}" srcOrd="2" destOrd="0" parTransId="{643E1BE1-6D06-4261-95DE-2D4760D19B6D}" sibTransId="{3A67B7F9-22AD-4E30-858C-AA518A836147}"/>
    <dgm:cxn modelId="{BE5A36AF-E19B-4B31-8523-29D99401C879}" srcId="{747BAF93-5A1D-49D4-99DF-D4D1643D6BA5}" destId="{A573641E-1C22-41E2-A0B8-263609D5955A}" srcOrd="0" destOrd="0" parTransId="{318DD717-A554-42CF-BAD5-F4E0F17EF96B}" sibTransId="{564D884C-5D33-448D-BCCE-D0769E033F7C}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013EBAF9-2BA2-4F13-B389-A8DE4FFE58D6}" srcId="{747BAF93-5A1D-49D4-99DF-D4D1643D6BA5}" destId="{5B248CD5-B375-4043-B242-E6790279F57A}" srcOrd="1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5060AC18-3265-43B4-9510-C61152E2E382}" type="presParOf" srcId="{0E534D8F-805E-43C5-B10E-53E1E07B616D}" destId="{52E7A9AD-57A2-4F1B-8CA3-611F9D4B39F3}" srcOrd="0" destOrd="0" presId="urn:microsoft.com/office/officeart/2005/8/layout/list1"/>
    <dgm:cxn modelId="{6DD8F67C-6C94-47E0-8834-EDF14B7F6191}" type="presParOf" srcId="{52E7A9AD-57A2-4F1B-8CA3-611F9D4B39F3}" destId="{8A06376B-DCD3-482B-A02E-C3EEDC070D72}" srcOrd="0" destOrd="0" presId="urn:microsoft.com/office/officeart/2005/8/layout/list1"/>
    <dgm:cxn modelId="{2E2E175E-C914-4777-96A4-006DAB43B1BB}" type="presParOf" srcId="{52E7A9AD-57A2-4F1B-8CA3-611F9D4B39F3}" destId="{4594A775-14C9-430D-B80E-FC9F3D6B89AE}" srcOrd="1" destOrd="0" presId="urn:microsoft.com/office/officeart/2005/8/layout/list1"/>
    <dgm:cxn modelId="{BE6A4A8B-9B2E-4C48-9C67-B4DEC7EC2EAF}" type="presParOf" srcId="{0E534D8F-805E-43C5-B10E-53E1E07B616D}" destId="{9A8F2913-3183-444B-AA86-C39A9B973C36}" srcOrd="1" destOrd="0" presId="urn:microsoft.com/office/officeart/2005/8/layout/list1"/>
    <dgm:cxn modelId="{6B1B75F5-6536-41AE-AE19-555065CD9040}" type="presParOf" srcId="{0E534D8F-805E-43C5-B10E-53E1E07B616D}" destId="{12E34BF5-2377-4017-863E-B16065317B69}" srcOrd="2" destOrd="0" presId="urn:microsoft.com/office/officeart/2005/8/layout/list1"/>
    <dgm:cxn modelId="{347C1E5E-7B7A-43EA-A0E3-A45677447762}" type="presParOf" srcId="{0E534D8F-805E-43C5-B10E-53E1E07B616D}" destId="{B730C732-8143-41FF-AA78-AFD34B8EA66C}" srcOrd="3" destOrd="0" presId="urn:microsoft.com/office/officeart/2005/8/layout/list1"/>
    <dgm:cxn modelId="{38A041C9-DFAF-492B-AF0A-834D395C98AA}" type="presParOf" srcId="{0E534D8F-805E-43C5-B10E-53E1E07B616D}" destId="{70AB9FCC-1399-4C9F-B002-13639A95B1CB}" srcOrd="4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5" destOrd="0" presId="urn:microsoft.com/office/officeart/2005/8/layout/list1"/>
    <dgm:cxn modelId="{2ED595FD-8A9D-4BF6-A375-C57E8AF8C698}" type="presParOf" srcId="{0E534D8F-805E-43C5-B10E-53E1E07B616D}" destId="{3EF514DB-2B05-492E-963A-7BBFBD8E9961}" srcOrd="6" destOrd="0" presId="urn:microsoft.com/office/officeart/2005/8/layout/list1"/>
    <dgm:cxn modelId="{0625D01A-F5A1-48B4-BAF9-B10CB34FEDC0}" type="presParOf" srcId="{0E534D8F-805E-43C5-B10E-53E1E07B616D}" destId="{D6D7A8A1-840A-4AC1-ADD8-2AC017D6C4EC}" srcOrd="7" destOrd="0" presId="urn:microsoft.com/office/officeart/2005/8/layout/list1"/>
    <dgm:cxn modelId="{9BBDA83F-88D2-45F2-9F6A-45D607542BA4}" type="presParOf" srcId="{0E534D8F-805E-43C5-B10E-53E1E07B616D}" destId="{56AD4A6F-82A4-48DD-B4DA-427E92DF12E4}" srcOrd="8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9" destOrd="0" presId="urn:microsoft.com/office/officeart/2005/8/layout/list1"/>
    <dgm:cxn modelId="{6E90409E-6C76-4ECE-8E0C-80D71C1C9AA3}" type="presParOf" srcId="{0E534D8F-805E-43C5-B10E-53E1E07B616D}" destId="{6192260E-4CDF-4634-A265-2C367ADC987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73641E-1C22-41E2-A0B8-263609D5955A}">
      <dgm:prSet phldrT="[Text]"/>
      <dgm:spPr/>
      <dgm:t>
        <a:bodyPr/>
        <a:lstStyle/>
        <a:p>
          <a:r>
            <a:rPr lang="en-US" dirty="0"/>
            <a:t>The Origin of Blockchain</a:t>
          </a:r>
        </a:p>
      </dgm:t>
    </dgm:pt>
    <dgm:pt modelId="{318DD717-A554-42CF-BAD5-F4E0F17EF96B}" type="parTrans" cxnId="{BE5A36AF-E19B-4B31-8523-29D99401C879}">
      <dgm:prSet/>
      <dgm:spPr/>
      <dgm:t>
        <a:bodyPr/>
        <a:lstStyle/>
        <a:p>
          <a:endParaRPr lang="en-US"/>
        </a:p>
      </dgm:t>
    </dgm:pt>
    <dgm:pt modelId="{564D884C-5D33-448D-BCCE-D0769E033F7C}" type="sibTrans" cxnId="{BE5A36AF-E19B-4B31-8523-29D99401C879}">
      <dgm:prSet/>
      <dgm:spPr/>
      <dgm:t>
        <a:bodyPr/>
        <a:lstStyle/>
        <a:p>
          <a:endParaRPr lang="en-US"/>
        </a:p>
      </dgm:t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52E7A9AD-57A2-4F1B-8CA3-611F9D4B39F3}" type="pres">
      <dgm:prSet presAssocID="{A573641E-1C22-41E2-A0B8-263609D5955A}" presName="parentLin" presStyleCnt="0"/>
      <dgm:spPr/>
    </dgm:pt>
    <dgm:pt modelId="{8A06376B-DCD3-482B-A02E-C3EEDC070D72}" type="pres">
      <dgm:prSet presAssocID="{A573641E-1C22-41E2-A0B8-263609D5955A}" presName="parentLeftMargin" presStyleLbl="node1" presStyleIdx="0" presStyleCnt="1"/>
      <dgm:spPr/>
    </dgm:pt>
    <dgm:pt modelId="{4594A775-14C9-430D-B80E-FC9F3D6B89AE}" type="pres">
      <dgm:prSet presAssocID="{A573641E-1C22-41E2-A0B8-263609D5955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A8F2913-3183-444B-AA86-C39A9B973C36}" type="pres">
      <dgm:prSet presAssocID="{A573641E-1C22-41E2-A0B8-263609D5955A}" presName="negativeSpace" presStyleCnt="0"/>
      <dgm:spPr/>
    </dgm:pt>
    <dgm:pt modelId="{12E34BF5-2377-4017-863E-B16065317B69}" type="pres">
      <dgm:prSet presAssocID="{A573641E-1C22-41E2-A0B8-263609D5955A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E90E0185-6043-4121-B924-23162DFAA392}" type="presOf" srcId="{A573641E-1C22-41E2-A0B8-263609D5955A}" destId="{4594A775-14C9-430D-B80E-FC9F3D6B89AE}" srcOrd="1" destOrd="0" presId="urn:microsoft.com/office/officeart/2005/8/layout/list1"/>
    <dgm:cxn modelId="{58D48589-1C81-4444-A26B-9883DDCA5C5C}" type="presOf" srcId="{A573641E-1C22-41E2-A0B8-263609D5955A}" destId="{8A06376B-DCD3-482B-A02E-C3EEDC070D72}" srcOrd="0" destOrd="0" presId="urn:microsoft.com/office/officeart/2005/8/layout/list1"/>
    <dgm:cxn modelId="{BE5A36AF-E19B-4B31-8523-29D99401C879}" srcId="{747BAF93-5A1D-49D4-99DF-D4D1643D6BA5}" destId="{A573641E-1C22-41E2-A0B8-263609D5955A}" srcOrd="0" destOrd="0" parTransId="{318DD717-A554-42CF-BAD5-F4E0F17EF96B}" sibTransId="{564D884C-5D33-448D-BCCE-D0769E033F7C}"/>
    <dgm:cxn modelId="{5060AC18-3265-43B4-9510-C61152E2E382}" type="presParOf" srcId="{0E534D8F-805E-43C5-B10E-53E1E07B616D}" destId="{52E7A9AD-57A2-4F1B-8CA3-611F9D4B39F3}" srcOrd="0" destOrd="0" presId="urn:microsoft.com/office/officeart/2005/8/layout/list1"/>
    <dgm:cxn modelId="{6DD8F67C-6C94-47E0-8834-EDF14B7F6191}" type="presParOf" srcId="{52E7A9AD-57A2-4F1B-8CA3-611F9D4B39F3}" destId="{8A06376B-DCD3-482B-A02E-C3EEDC070D72}" srcOrd="0" destOrd="0" presId="urn:microsoft.com/office/officeart/2005/8/layout/list1"/>
    <dgm:cxn modelId="{2E2E175E-C914-4777-96A4-006DAB43B1BB}" type="presParOf" srcId="{52E7A9AD-57A2-4F1B-8CA3-611F9D4B39F3}" destId="{4594A775-14C9-430D-B80E-FC9F3D6B89AE}" srcOrd="1" destOrd="0" presId="urn:microsoft.com/office/officeart/2005/8/layout/list1"/>
    <dgm:cxn modelId="{BE6A4A8B-9B2E-4C48-9C67-B4DEC7EC2EAF}" type="presParOf" srcId="{0E534D8F-805E-43C5-B10E-53E1E07B616D}" destId="{9A8F2913-3183-444B-AA86-C39A9B973C36}" srcOrd="1" destOrd="0" presId="urn:microsoft.com/office/officeart/2005/8/layout/list1"/>
    <dgm:cxn modelId="{6B1B75F5-6536-41AE-AE19-555065CD9040}" type="presParOf" srcId="{0E534D8F-805E-43C5-B10E-53E1E07B616D}" destId="{12E34BF5-2377-4017-863E-B16065317B6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73641E-1C22-41E2-A0B8-263609D5955A}">
      <dgm:prSet phldrT="[Text]"/>
      <dgm:spPr/>
      <dgm:t>
        <a:bodyPr/>
        <a:lstStyle/>
        <a:p>
          <a:r>
            <a:rPr lang="en-US" dirty="0"/>
            <a:t>Blockchain and Bitcoin Basic</a:t>
          </a:r>
        </a:p>
      </dgm:t>
    </dgm:pt>
    <dgm:pt modelId="{318DD717-A554-42CF-BAD5-F4E0F17EF96B}" type="parTrans" cxnId="{BE5A36AF-E19B-4B31-8523-29D99401C879}">
      <dgm:prSet/>
      <dgm:spPr/>
      <dgm:t>
        <a:bodyPr/>
        <a:lstStyle/>
        <a:p>
          <a:endParaRPr lang="en-US"/>
        </a:p>
      </dgm:t>
    </dgm:pt>
    <dgm:pt modelId="{564D884C-5D33-448D-BCCE-D0769E033F7C}" type="sibTrans" cxnId="{BE5A36AF-E19B-4B31-8523-29D99401C879}">
      <dgm:prSet/>
      <dgm:spPr/>
      <dgm:t>
        <a:bodyPr/>
        <a:lstStyle/>
        <a:p>
          <a:endParaRPr lang="en-US"/>
        </a:p>
      </dgm:t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52E7A9AD-57A2-4F1B-8CA3-611F9D4B39F3}" type="pres">
      <dgm:prSet presAssocID="{A573641E-1C22-41E2-A0B8-263609D5955A}" presName="parentLin" presStyleCnt="0"/>
      <dgm:spPr/>
    </dgm:pt>
    <dgm:pt modelId="{8A06376B-DCD3-482B-A02E-C3EEDC070D72}" type="pres">
      <dgm:prSet presAssocID="{A573641E-1C22-41E2-A0B8-263609D5955A}" presName="parentLeftMargin" presStyleLbl="node1" presStyleIdx="0" presStyleCnt="1"/>
      <dgm:spPr/>
    </dgm:pt>
    <dgm:pt modelId="{4594A775-14C9-430D-B80E-FC9F3D6B89AE}" type="pres">
      <dgm:prSet presAssocID="{A573641E-1C22-41E2-A0B8-263609D5955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A8F2913-3183-444B-AA86-C39A9B973C36}" type="pres">
      <dgm:prSet presAssocID="{A573641E-1C22-41E2-A0B8-263609D5955A}" presName="negativeSpace" presStyleCnt="0"/>
      <dgm:spPr/>
    </dgm:pt>
    <dgm:pt modelId="{12E34BF5-2377-4017-863E-B16065317B69}" type="pres">
      <dgm:prSet presAssocID="{A573641E-1C22-41E2-A0B8-263609D5955A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E90E0185-6043-4121-B924-23162DFAA392}" type="presOf" srcId="{A573641E-1C22-41E2-A0B8-263609D5955A}" destId="{4594A775-14C9-430D-B80E-FC9F3D6B89AE}" srcOrd="1" destOrd="0" presId="urn:microsoft.com/office/officeart/2005/8/layout/list1"/>
    <dgm:cxn modelId="{58D48589-1C81-4444-A26B-9883DDCA5C5C}" type="presOf" srcId="{A573641E-1C22-41E2-A0B8-263609D5955A}" destId="{8A06376B-DCD3-482B-A02E-C3EEDC070D72}" srcOrd="0" destOrd="0" presId="urn:microsoft.com/office/officeart/2005/8/layout/list1"/>
    <dgm:cxn modelId="{BE5A36AF-E19B-4B31-8523-29D99401C879}" srcId="{747BAF93-5A1D-49D4-99DF-D4D1643D6BA5}" destId="{A573641E-1C22-41E2-A0B8-263609D5955A}" srcOrd="0" destOrd="0" parTransId="{318DD717-A554-42CF-BAD5-F4E0F17EF96B}" sibTransId="{564D884C-5D33-448D-BCCE-D0769E033F7C}"/>
    <dgm:cxn modelId="{5060AC18-3265-43B4-9510-C61152E2E382}" type="presParOf" srcId="{0E534D8F-805E-43C5-B10E-53E1E07B616D}" destId="{52E7A9AD-57A2-4F1B-8CA3-611F9D4B39F3}" srcOrd="0" destOrd="0" presId="urn:microsoft.com/office/officeart/2005/8/layout/list1"/>
    <dgm:cxn modelId="{6DD8F67C-6C94-47E0-8834-EDF14B7F6191}" type="presParOf" srcId="{52E7A9AD-57A2-4F1B-8CA3-611F9D4B39F3}" destId="{8A06376B-DCD3-482B-A02E-C3EEDC070D72}" srcOrd="0" destOrd="0" presId="urn:microsoft.com/office/officeart/2005/8/layout/list1"/>
    <dgm:cxn modelId="{2E2E175E-C914-4777-96A4-006DAB43B1BB}" type="presParOf" srcId="{52E7A9AD-57A2-4F1B-8CA3-611F9D4B39F3}" destId="{4594A775-14C9-430D-B80E-FC9F3D6B89AE}" srcOrd="1" destOrd="0" presId="urn:microsoft.com/office/officeart/2005/8/layout/list1"/>
    <dgm:cxn modelId="{BE6A4A8B-9B2E-4C48-9C67-B4DEC7EC2EAF}" type="presParOf" srcId="{0E534D8F-805E-43C5-B10E-53E1E07B616D}" destId="{9A8F2913-3183-444B-AA86-C39A9B973C36}" srcOrd="1" destOrd="0" presId="urn:microsoft.com/office/officeart/2005/8/layout/list1"/>
    <dgm:cxn modelId="{6B1B75F5-6536-41AE-AE19-555065CD9040}" type="presParOf" srcId="{0E534D8F-805E-43C5-B10E-53E1E07B616D}" destId="{12E34BF5-2377-4017-863E-B16065317B6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73641E-1C22-41E2-A0B8-263609D5955A}">
      <dgm:prSet phldrT="[Text]"/>
      <dgm:spPr/>
      <dgm:t>
        <a:bodyPr/>
        <a:lstStyle/>
        <a:p>
          <a:r>
            <a:rPr lang="en-US" dirty="0"/>
            <a:t>Other Crypto Assets</a:t>
          </a:r>
        </a:p>
      </dgm:t>
    </dgm:pt>
    <dgm:pt modelId="{318DD717-A554-42CF-BAD5-F4E0F17EF96B}" type="parTrans" cxnId="{BE5A36AF-E19B-4B31-8523-29D99401C879}">
      <dgm:prSet/>
      <dgm:spPr/>
      <dgm:t>
        <a:bodyPr/>
        <a:lstStyle/>
        <a:p>
          <a:endParaRPr lang="en-US"/>
        </a:p>
      </dgm:t>
    </dgm:pt>
    <dgm:pt modelId="{564D884C-5D33-448D-BCCE-D0769E033F7C}" type="sibTrans" cxnId="{BE5A36AF-E19B-4B31-8523-29D99401C879}">
      <dgm:prSet/>
      <dgm:spPr/>
      <dgm:t>
        <a:bodyPr/>
        <a:lstStyle/>
        <a:p>
          <a:endParaRPr lang="en-US"/>
        </a:p>
      </dgm:t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52E7A9AD-57A2-4F1B-8CA3-611F9D4B39F3}" type="pres">
      <dgm:prSet presAssocID="{A573641E-1C22-41E2-A0B8-263609D5955A}" presName="parentLin" presStyleCnt="0"/>
      <dgm:spPr/>
    </dgm:pt>
    <dgm:pt modelId="{8A06376B-DCD3-482B-A02E-C3EEDC070D72}" type="pres">
      <dgm:prSet presAssocID="{A573641E-1C22-41E2-A0B8-263609D5955A}" presName="parentLeftMargin" presStyleLbl="node1" presStyleIdx="0" presStyleCnt="1"/>
      <dgm:spPr/>
    </dgm:pt>
    <dgm:pt modelId="{4594A775-14C9-430D-B80E-FC9F3D6B89AE}" type="pres">
      <dgm:prSet presAssocID="{A573641E-1C22-41E2-A0B8-263609D5955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A8F2913-3183-444B-AA86-C39A9B973C36}" type="pres">
      <dgm:prSet presAssocID="{A573641E-1C22-41E2-A0B8-263609D5955A}" presName="negativeSpace" presStyleCnt="0"/>
      <dgm:spPr/>
    </dgm:pt>
    <dgm:pt modelId="{12E34BF5-2377-4017-863E-B16065317B69}" type="pres">
      <dgm:prSet presAssocID="{A573641E-1C22-41E2-A0B8-263609D5955A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E90E0185-6043-4121-B924-23162DFAA392}" type="presOf" srcId="{A573641E-1C22-41E2-A0B8-263609D5955A}" destId="{4594A775-14C9-430D-B80E-FC9F3D6B89AE}" srcOrd="1" destOrd="0" presId="urn:microsoft.com/office/officeart/2005/8/layout/list1"/>
    <dgm:cxn modelId="{58D48589-1C81-4444-A26B-9883DDCA5C5C}" type="presOf" srcId="{A573641E-1C22-41E2-A0B8-263609D5955A}" destId="{8A06376B-DCD3-482B-A02E-C3EEDC070D72}" srcOrd="0" destOrd="0" presId="urn:microsoft.com/office/officeart/2005/8/layout/list1"/>
    <dgm:cxn modelId="{BE5A36AF-E19B-4B31-8523-29D99401C879}" srcId="{747BAF93-5A1D-49D4-99DF-D4D1643D6BA5}" destId="{A573641E-1C22-41E2-A0B8-263609D5955A}" srcOrd="0" destOrd="0" parTransId="{318DD717-A554-42CF-BAD5-F4E0F17EF96B}" sibTransId="{564D884C-5D33-448D-BCCE-D0769E033F7C}"/>
    <dgm:cxn modelId="{5060AC18-3265-43B4-9510-C61152E2E382}" type="presParOf" srcId="{0E534D8F-805E-43C5-B10E-53E1E07B616D}" destId="{52E7A9AD-57A2-4F1B-8CA3-611F9D4B39F3}" srcOrd="0" destOrd="0" presId="urn:microsoft.com/office/officeart/2005/8/layout/list1"/>
    <dgm:cxn modelId="{6DD8F67C-6C94-47E0-8834-EDF14B7F6191}" type="presParOf" srcId="{52E7A9AD-57A2-4F1B-8CA3-611F9D4B39F3}" destId="{8A06376B-DCD3-482B-A02E-C3EEDC070D72}" srcOrd="0" destOrd="0" presId="urn:microsoft.com/office/officeart/2005/8/layout/list1"/>
    <dgm:cxn modelId="{2E2E175E-C914-4777-96A4-006DAB43B1BB}" type="presParOf" srcId="{52E7A9AD-57A2-4F1B-8CA3-611F9D4B39F3}" destId="{4594A775-14C9-430D-B80E-FC9F3D6B89AE}" srcOrd="1" destOrd="0" presId="urn:microsoft.com/office/officeart/2005/8/layout/list1"/>
    <dgm:cxn modelId="{BE6A4A8B-9B2E-4C48-9C67-B4DEC7EC2EAF}" type="presParOf" srcId="{0E534D8F-805E-43C5-B10E-53E1E07B616D}" destId="{9A8F2913-3183-444B-AA86-C39A9B973C36}" srcOrd="1" destOrd="0" presId="urn:microsoft.com/office/officeart/2005/8/layout/list1"/>
    <dgm:cxn modelId="{6B1B75F5-6536-41AE-AE19-555065CD9040}" type="presParOf" srcId="{0E534D8F-805E-43C5-B10E-53E1E07B616D}" destId="{12E34BF5-2377-4017-863E-B16065317B6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34BF5-2377-4017-863E-B16065317B69}">
      <dsp:nvSpPr>
        <dsp:cNvPr id="0" name=""/>
        <dsp:cNvSpPr/>
      </dsp:nvSpPr>
      <dsp:spPr>
        <a:xfrm>
          <a:off x="0" y="745472"/>
          <a:ext cx="717467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4A775-14C9-430D-B80E-FC9F3D6B89AE}">
      <dsp:nvSpPr>
        <dsp:cNvPr id="0" name=""/>
        <dsp:cNvSpPr/>
      </dsp:nvSpPr>
      <dsp:spPr>
        <a:xfrm>
          <a:off x="358733" y="332192"/>
          <a:ext cx="502227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Origin of Blockchain</a:t>
          </a:r>
        </a:p>
      </dsp:txBody>
      <dsp:txXfrm>
        <a:off x="399082" y="372541"/>
        <a:ext cx="4941572" cy="745862"/>
      </dsp:txXfrm>
    </dsp:sp>
    <dsp:sp modelId="{3EF514DB-2B05-492E-963A-7BBFBD8E9961}">
      <dsp:nvSpPr>
        <dsp:cNvPr id="0" name=""/>
        <dsp:cNvSpPr/>
      </dsp:nvSpPr>
      <dsp:spPr>
        <a:xfrm>
          <a:off x="0" y="2015553"/>
          <a:ext cx="717467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81AAA-2A1A-4DEA-BF70-171EFEA36A01}">
      <dsp:nvSpPr>
        <dsp:cNvPr id="0" name=""/>
        <dsp:cNvSpPr/>
      </dsp:nvSpPr>
      <dsp:spPr>
        <a:xfrm>
          <a:off x="358733" y="1602272"/>
          <a:ext cx="502227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Blockchain and Bitcoin Basic</a:t>
          </a:r>
        </a:p>
      </dsp:txBody>
      <dsp:txXfrm>
        <a:off x="399082" y="1642621"/>
        <a:ext cx="4941572" cy="745862"/>
      </dsp:txXfrm>
    </dsp:sp>
    <dsp:sp modelId="{6192260E-4CDF-4634-A265-2C367ADC9871}">
      <dsp:nvSpPr>
        <dsp:cNvPr id="0" name=""/>
        <dsp:cNvSpPr/>
      </dsp:nvSpPr>
      <dsp:spPr>
        <a:xfrm>
          <a:off x="0" y="3285633"/>
          <a:ext cx="717467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CF36D-44FD-4D37-9F83-F90D20C09E10}">
      <dsp:nvSpPr>
        <dsp:cNvPr id="0" name=""/>
        <dsp:cNvSpPr/>
      </dsp:nvSpPr>
      <dsp:spPr>
        <a:xfrm>
          <a:off x="358733" y="2872353"/>
          <a:ext cx="502227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Other Crypto Assets</a:t>
          </a:r>
        </a:p>
      </dsp:txBody>
      <dsp:txXfrm>
        <a:off x="399082" y="2912702"/>
        <a:ext cx="4941572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34BF5-2377-4017-863E-B16065317B69}">
      <dsp:nvSpPr>
        <dsp:cNvPr id="0" name=""/>
        <dsp:cNvSpPr/>
      </dsp:nvSpPr>
      <dsp:spPr>
        <a:xfrm>
          <a:off x="0" y="1994673"/>
          <a:ext cx="7174672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4A775-14C9-430D-B80E-FC9F3D6B89AE}">
      <dsp:nvSpPr>
        <dsp:cNvPr id="0" name=""/>
        <dsp:cNvSpPr/>
      </dsp:nvSpPr>
      <dsp:spPr>
        <a:xfrm>
          <a:off x="358733" y="1522352"/>
          <a:ext cx="5022270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The Origin of Blockchain</a:t>
          </a:r>
        </a:p>
      </dsp:txBody>
      <dsp:txXfrm>
        <a:off x="404847" y="1568466"/>
        <a:ext cx="4930042" cy="852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34BF5-2377-4017-863E-B16065317B69}">
      <dsp:nvSpPr>
        <dsp:cNvPr id="0" name=""/>
        <dsp:cNvSpPr/>
      </dsp:nvSpPr>
      <dsp:spPr>
        <a:xfrm>
          <a:off x="0" y="2015553"/>
          <a:ext cx="717467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4A775-14C9-430D-B80E-FC9F3D6B89AE}">
      <dsp:nvSpPr>
        <dsp:cNvPr id="0" name=""/>
        <dsp:cNvSpPr/>
      </dsp:nvSpPr>
      <dsp:spPr>
        <a:xfrm>
          <a:off x="358733" y="1602272"/>
          <a:ext cx="502227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Blockchain and Bitcoin Basic</a:t>
          </a:r>
        </a:p>
      </dsp:txBody>
      <dsp:txXfrm>
        <a:off x="399082" y="1642621"/>
        <a:ext cx="4941572" cy="745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34BF5-2377-4017-863E-B16065317B69}">
      <dsp:nvSpPr>
        <dsp:cNvPr id="0" name=""/>
        <dsp:cNvSpPr/>
      </dsp:nvSpPr>
      <dsp:spPr>
        <a:xfrm>
          <a:off x="0" y="1958133"/>
          <a:ext cx="7174672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4A775-14C9-430D-B80E-FC9F3D6B89AE}">
      <dsp:nvSpPr>
        <dsp:cNvPr id="0" name=""/>
        <dsp:cNvSpPr/>
      </dsp:nvSpPr>
      <dsp:spPr>
        <a:xfrm>
          <a:off x="358733" y="1382493"/>
          <a:ext cx="5022270" cy="1151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Other Crypto Assets</a:t>
          </a:r>
        </a:p>
      </dsp:txBody>
      <dsp:txXfrm>
        <a:off x="414934" y="1438694"/>
        <a:ext cx="4909868" cy="1038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1A4-1069-448C-802B-250D805E43B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0D74D-0E0E-44F7-912C-F523981B6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https://basicattentiontoken.org/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9B3D2-7864-4C06-A6E9-C117056063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92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48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90501" y="1734716"/>
            <a:ext cx="9271000" cy="3365500"/>
          </a:xfrm>
          <a:prstGeom prst="rect">
            <a:avLst/>
          </a:prstGeom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79501" y="1737816"/>
            <a:ext cx="8140700" cy="3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398" b="0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"/>
            <a:ext cx="914400" cy="1068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7100" cy="6858000"/>
          </a:xfrm>
          <a:prstGeom prst="rect">
            <a:avLst/>
          </a:prstGeom>
        </p:spPr>
      </p:pic>
      <p:sp>
        <p:nvSpPr>
          <p:cNvPr id="27" name="Google Shape;27;p5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206897" y="1890167"/>
            <a:ext cx="8838803" cy="3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524802">
              <a:spcBef>
                <a:spcPts val="800"/>
              </a:spcBef>
              <a:spcAft>
                <a:spcPts val="0"/>
              </a:spcAft>
              <a:buSzPts val="2600"/>
              <a:buChar char="▪"/>
              <a:defRPr>
                <a:latin typeface="+mn-lt"/>
              </a:defRPr>
            </a:lvl1pPr>
            <a:lvl2pPr marL="1218895" lvl="1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828343" lvl="2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2437790" lvl="3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3047238" lvl="4" indent="-524802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3656686" lvl="5" indent="-524802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4266133" lvl="6" indent="-524802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4875581" lvl="7" indent="-524802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5485028" lvl="8" indent="-524802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521208"/>
            <a:ext cx="8864600" cy="1079500"/>
          </a:xfrm>
          <a:prstGeom prst="rect">
            <a:avLst/>
          </a:prstGeom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06005" y="524633"/>
            <a:ext cx="8161795" cy="10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194800" y="520733"/>
            <a:ext cx="2019300" cy="1079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978297" cy="1143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809" y="514604"/>
            <a:ext cx="9321800" cy="1079500"/>
          </a:xfrm>
          <a:prstGeom prst="rect">
            <a:avLst/>
          </a:prstGeom>
        </p:spPr>
      </p:pic>
      <p:sp>
        <p:nvSpPr>
          <p:cNvPr id="43" name="Google Shape;43;p7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101153" y="1822900"/>
            <a:ext cx="4572000" cy="4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90944">
              <a:spcBef>
                <a:spcPts val="800"/>
              </a:spcBef>
              <a:spcAft>
                <a:spcPts val="0"/>
              </a:spcAft>
              <a:buSzPts val="2200"/>
              <a:buChar char="▪"/>
              <a:defRPr sz="2933">
                <a:latin typeface="+mn-lt"/>
              </a:defRPr>
            </a:lvl1pPr>
            <a:lvl2pPr marL="1218895" lvl="1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2pPr>
            <a:lvl3pPr marL="1828343" lvl="2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3pPr>
            <a:lvl4pPr marL="2437790" lvl="3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4pPr>
            <a:lvl5pPr marL="3047238" lvl="4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6686" lvl="5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6133" lvl="6" indent="-49094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5581" lvl="7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5028" lvl="8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882525" y="1822900"/>
            <a:ext cx="4572000" cy="4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90944">
              <a:spcBef>
                <a:spcPts val="800"/>
              </a:spcBef>
              <a:spcAft>
                <a:spcPts val="0"/>
              </a:spcAft>
              <a:buSzPts val="2200"/>
              <a:buChar char="▪"/>
              <a:defRPr sz="2933">
                <a:latin typeface="+mn-lt"/>
              </a:defRPr>
            </a:lvl1pPr>
            <a:lvl2pPr marL="1218895" lvl="1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2pPr>
            <a:lvl3pPr marL="1828343" lvl="2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3pPr>
            <a:lvl4pPr marL="2437790" lvl="3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4pPr>
            <a:lvl5pPr marL="3047238" lvl="4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6686" lvl="5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6133" lvl="6" indent="-49094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5581" lvl="7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5028" lvl="8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948" y="520667"/>
            <a:ext cx="9321800" cy="1079500"/>
          </a:xfrm>
          <a:prstGeom prst="rect">
            <a:avLst/>
          </a:prstGeom>
        </p:spPr>
      </p:pic>
      <p:sp>
        <p:nvSpPr>
          <p:cNvPr id="14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8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079692" y="1833367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5327312" y="1833633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8574932" y="1833633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948" y="520667"/>
            <a:ext cx="9321800" cy="1079500"/>
          </a:xfrm>
          <a:prstGeom prst="rect">
            <a:avLst/>
          </a:prstGeom>
        </p:spPr>
      </p:pic>
      <p:sp>
        <p:nvSpPr>
          <p:cNvPr id="11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62" name="Google Shape;62;p9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76" name="Google Shape;76;p11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6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75856" y="524633"/>
            <a:ext cx="8983660" cy="10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4567" y="1798855"/>
            <a:ext cx="9445140" cy="3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6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hash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ndersbrownworth.com/blockchain/blockcha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public-private-keys/key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btc/address/1A1zP1eP5QGefi2DMPTfTL5SLmv7DivfNa" TargetMode="Externa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hyperlink" Target="https://www.youtube.com/watch?v=Ct0x31vhORY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efanhuber.github.io/proof-of-work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youtube.com/shorts/swiDBfrmNm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www.youtube.com/watch?v=UFrFsAAzRY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yptocompare.com/mining/calculator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igiconomist.net/bitcoin-energy-consumptio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btc/address/1A1zP1eP5QGefi2DMPTfTL5SLmv7DivfNa" TargetMode="Externa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demo.io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lity.com/blog/funniest-crypto-meme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ty.io/memedom-collection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marketcap.com/" TargetMode="External"/><Relationship Id="rId2" Type="http://schemas.openxmlformats.org/officeDocument/2006/relationships/hyperlink" Target="https://www.youtube.com/watch?v=UnD538r2Q0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rav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dbox.game/en/map/" TargetMode="External"/><Relationship Id="rId2" Type="http://schemas.openxmlformats.org/officeDocument/2006/relationships/hyperlink" Target="https://www.cryptokitties.c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collection/boredapeyachtclub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bitcoin.com/many-facts-dorian-nakamoto-satoshi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Introduction of Blockchain and Crypto Assets</a:t>
            </a:r>
            <a:br>
              <a:rPr lang="en-US" sz="5400" dirty="0"/>
            </a:br>
            <a:r>
              <a:rPr lang="en-US" sz="2800" dirty="0"/>
              <a:t> </a:t>
            </a:r>
            <a:br>
              <a:rPr lang="en-US" sz="5400" dirty="0"/>
            </a:br>
            <a:r>
              <a:rPr lang="en-US" sz="2800" dirty="0"/>
              <a:t>By Dr. Norman Guo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8153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</a:t>
            </a:r>
            <a:r>
              <a:rPr lang="en-US" b="1" u="sng" dirty="0"/>
              <a:t>chain of block</a:t>
            </a:r>
            <a:r>
              <a:rPr lang="en-US" dirty="0"/>
              <a:t>, or a </a:t>
            </a:r>
            <a:r>
              <a:rPr lang="en-US" b="1" u="sng" dirty="0"/>
              <a:t>digital distributed ledger</a:t>
            </a:r>
          </a:p>
          <a:p>
            <a:endParaRPr lang="en-US" b="1" u="sng" dirty="0"/>
          </a:p>
          <a:p>
            <a:r>
              <a:rPr lang="en-US" b="1" dirty="0"/>
              <a:t>Basic Technologies</a:t>
            </a:r>
          </a:p>
          <a:p>
            <a:pPr lvl="1"/>
            <a:r>
              <a:rPr lang="en-US" dirty="0"/>
              <a:t>Hash Function</a:t>
            </a:r>
          </a:p>
          <a:p>
            <a:pPr lvl="1"/>
            <a:r>
              <a:rPr lang="en-US" dirty="0"/>
              <a:t>Digital Signature</a:t>
            </a:r>
          </a:p>
          <a:p>
            <a:pPr lvl="1"/>
            <a:r>
              <a:rPr lang="en-US" dirty="0"/>
              <a:t>Consensus mechanism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</p:spTree>
    <p:extLst>
      <p:ext uri="{BB962C8B-B14F-4D97-AF65-F5344CB8AC3E}">
        <p14:creationId xmlns:p14="http://schemas.microsoft.com/office/powerpoint/2010/main" val="77399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</a:t>
            </a:r>
            <a:r>
              <a:rPr lang="en-US" b="1" u="sng" dirty="0"/>
              <a:t>chain of block</a:t>
            </a:r>
            <a:r>
              <a:rPr lang="en-US" dirty="0"/>
              <a:t>,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 a </a:t>
            </a:r>
            <a:r>
              <a:rPr lang="en-US" b="1" u="sng" dirty="0">
                <a:solidFill>
                  <a:schemeClr val="bg1">
                    <a:lumMod val="85000"/>
                  </a:schemeClr>
                </a:solidFill>
              </a:rPr>
              <a:t>digital distributed ledger</a:t>
            </a:r>
          </a:p>
          <a:p>
            <a:endParaRPr lang="en-US" b="1" u="sng" dirty="0"/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Basic Technologies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Hash Function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Digital Signature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Consensus mechanism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</p:spTree>
    <p:extLst>
      <p:ext uri="{BB962C8B-B14F-4D97-AF65-F5344CB8AC3E}">
        <p14:creationId xmlns:p14="http://schemas.microsoft.com/office/powerpoint/2010/main" val="361078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BF750-DCE5-9E9C-4D25-9FFA83A73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Blockchain is a </a:t>
            </a:r>
            <a:r>
              <a:rPr lang="en-US" altLang="zh-CN" dirty="0"/>
              <a:t>chain</a:t>
            </a:r>
            <a:r>
              <a:rPr lang="en-US" dirty="0"/>
              <a:t> of blocks</a:t>
            </a:r>
          </a:p>
          <a:p>
            <a:r>
              <a:rPr lang="en-US" dirty="0"/>
              <a:t>Each block contains data, the hash, the hash of the previous block, and a pointer to the previous block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286458-A4A0-2D59-D173-6C30CCD2D763}"/>
              </a:ext>
            </a:extLst>
          </p:cNvPr>
          <p:cNvGrpSpPr/>
          <p:nvPr/>
        </p:nvGrpSpPr>
        <p:grpSpPr>
          <a:xfrm>
            <a:off x="1644837" y="3486142"/>
            <a:ext cx="6870318" cy="2846958"/>
            <a:chOff x="1559195" y="3372263"/>
            <a:chExt cx="6870318" cy="2846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BE79AC-FEEA-A8CF-9754-92C24476ACA0}"/>
                </a:ext>
              </a:extLst>
            </p:cNvPr>
            <p:cNvGrpSpPr/>
            <p:nvPr/>
          </p:nvGrpSpPr>
          <p:grpSpPr>
            <a:xfrm>
              <a:off x="1559195" y="3372263"/>
              <a:ext cx="6870318" cy="2826658"/>
              <a:chOff x="1559195" y="3372263"/>
              <a:chExt cx="6870318" cy="282665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47F70A7-07FF-F482-B553-6853F7BDB36E}"/>
                  </a:ext>
                </a:extLst>
              </p:cNvPr>
              <p:cNvGrpSpPr/>
              <p:nvPr/>
            </p:nvGrpSpPr>
            <p:grpSpPr>
              <a:xfrm>
                <a:off x="1925216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63BED47-C1F9-24A1-34A5-006F5C39ECC7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189703C-A97D-D437-D61B-6239AE45D9AD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6471F00-4218-45E6-52B1-C87BFB2DCBCD}"/>
                  </a:ext>
                </a:extLst>
              </p:cNvPr>
              <p:cNvGrpSpPr/>
              <p:nvPr/>
            </p:nvGrpSpPr>
            <p:grpSpPr>
              <a:xfrm>
                <a:off x="5935696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A176D52-C007-E607-B61E-430EDF78AFC9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C77C15-6A59-A5FB-82A7-D022B966F213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B95FD75-773F-B5AC-8C0D-A35ED71CF32E}"/>
                  </a:ext>
                </a:extLst>
              </p:cNvPr>
              <p:cNvGrpSpPr/>
              <p:nvPr/>
            </p:nvGrpSpPr>
            <p:grpSpPr>
              <a:xfrm>
                <a:off x="3961949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C0AFFE9-5DCE-7153-7D27-636888B17954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3608119-567A-1996-BB6F-D8BCBD766D5E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03075E5-CF04-7611-5141-C145BAA76333}"/>
                  </a:ext>
                </a:extLst>
              </p:cNvPr>
              <p:cNvGrpSpPr/>
              <p:nvPr/>
            </p:nvGrpSpPr>
            <p:grpSpPr>
              <a:xfrm>
                <a:off x="3579317" y="3374044"/>
                <a:ext cx="1500679" cy="1891740"/>
                <a:chOff x="3230978" y="2299987"/>
                <a:chExt cx="1500679" cy="1891740"/>
              </a:xfrm>
            </p:grpSpPr>
            <p:cxnSp>
              <p:nvCxnSpPr>
                <p:cNvPr id="45" name="Elbow Connector 21">
                  <a:extLst>
                    <a:ext uri="{FF2B5EF4-FFF2-40B4-BE49-F238E27FC236}">
                      <a16:creationId xmlns:a16="http://schemas.microsoft.com/office/drawing/2014/main" id="{6BF98395-179D-4E4F-7512-18DEEDD333EE}"/>
                    </a:ext>
                  </a:extLst>
                </p:cNvPr>
                <p:cNvCxnSpPr/>
                <p:nvPr/>
              </p:nvCxnSpPr>
              <p:spPr>
                <a:xfrm rot="5400000">
                  <a:off x="2391326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Elbow Connector 28">
                  <a:extLst>
                    <a:ext uri="{FF2B5EF4-FFF2-40B4-BE49-F238E27FC236}">
                      <a16:creationId xmlns:a16="http://schemas.microsoft.com/office/drawing/2014/main" id="{5B95A474-115F-A476-1D10-9AD34F22B4D5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3C3F42F-CE23-3418-110C-D5EFADDB18BB}"/>
                  </a:ext>
                </a:extLst>
              </p:cNvPr>
              <p:cNvGrpSpPr/>
              <p:nvPr/>
            </p:nvGrpSpPr>
            <p:grpSpPr>
              <a:xfrm>
                <a:off x="5569609" y="3377908"/>
                <a:ext cx="1489693" cy="1891740"/>
                <a:chOff x="3241964" y="2299987"/>
                <a:chExt cx="1489693" cy="1891740"/>
              </a:xfrm>
            </p:grpSpPr>
            <p:cxnSp>
              <p:nvCxnSpPr>
                <p:cNvPr id="43" name="Elbow Connector 37">
                  <a:extLst>
                    <a:ext uri="{FF2B5EF4-FFF2-40B4-BE49-F238E27FC236}">
                      <a16:creationId xmlns:a16="http://schemas.microsoft.com/office/drawing/2014/main" id="{8446D89B-6187-C038-1DB7-FEA44C450CA5}"/>
                    </a:ext>
                  </a:extLst>
                </p:cNvPr>
                <p:cNvCxnSpPr/>
                <p:nvPr/>
              </p:nvCxnSpPr>
              <p:spPr>
                <a:xfrm rot="5400000">
                  <a:off x="2402312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lbow Connector 38">
                  <a:extLst>
                    <a:ext uri="{FF2B5EF4-FFF2-40B4-BE49-F238E27FC236}">
                      <a16:creationId xmlns:a16="http://schemas.microsoft.com/office/drawing/2014/main" id="{DF079BB9-2487-3E1B-3DCC-39A12DF10F66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1ACBE3-C2A7-5491-099E-06DF7588C16A}"/>
                  </a:ext>
                </a:extLst>
              </p:cNvPr>
              <p:cNvGrpSpPr/>
              <p:nvPr/>
            </p:nvGrpSpPr>
            <p:grpSpPr>
              <a:xfrm>
                <a:off x="1559195" y="3372263"/>
                <a:ext cx="1489693" cy="1891740"/>
                <a:chOff x="3241964" y="2299987"/>
                <a:chExt cx="1489693" cy="1891740"/>
              </a:xfrm>
            </p:grpSpPr>
            <p:cxnSp>
              <p:nvCxnSpPr>
                <p:cNvPr id="41" name="Elbow Connector 40">
                  <a:extLst>
                    <a:ext uri="{FF2B5EF4-FFF2-40B4-BE49-F238E27FC236}">
                      <a16:creationId xmlns:a16="http://schemas.microsoft.com/office/drawing/2014/main" id="{963269BB-AA45-BF74-D5D1-5B302EAE76AA}"/>
                    </a:ext>
                  </a:extLst>
                </p:cNvPr>
                <p:cNvCxnSpPr/>
                <p:nvPr/>
              </p:nvCxnSpPr>
              <p:spPr>
                <a:xfrm rot="5400000">
                  <a:off x="2402312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82E5F467-00F9-9BF2-3FCF-2FB332254793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Elbow Connector 44">
                <a:extLst>
                  <a:ext uri="{FF2B5EF4-FFF2-40B4-BE49-F238E27FC236}">
                    <a16:creationId xmlns:a16="http://schemas.microsoft.com/office/drawing/2014/main" id="{8381BC3D-F602-91EF-E9BA-9817E9A783A4}"/>
                  </a:ext>
                </a:extLst>
              </p:cNvPr>
              <p:cNvCxnSpPr/>
              <p:nvPr/>
            </p:nvCxnSpPr>
            <p:spPr>
              <a:xfrm rot="5400000">
                <a:off x="7396098" y="4487359"/>
                <a:ext cx="973288" cy="634836"/>
              </a:xfrm>
              <a:prstGeom prst="bentConnector3">
                <a:avLst>
                  <a:gd name="adj1" fmla="val 99212"/>
                </a:avLst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FFACD2-B393-DAD1-A1E1-3E0BBC0BFB24}"/>
                  </a:ext>
                </a:extLst>
              </p:cNvPr>
              <p:cNvSpPr txBox="1"/>
              <p:nvPr/>
            </p:nvSpPr>
            <p:spPr>
              <a:xfrm>
                <a:off x="7853714" y="4154255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H(  )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2D707F-E1EE-F38F-DE7E-3986A906FE03}"/>
                </a:ext>
              </a:extLst>
            </p:cNvPr>
            <p:cNvSpPr/>
            <p:nvPr/>
          </p:nvSpPr>
          <p:spPr>
            <a:xfrm>
              <a:off x="1922046" y="5599974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57320C-AB5D-F50B-A240-9CA6AE568B2E}"/>
                </a:ext>
              </a:extLst>
            </p:cNvPr>
            <p:cNvSpPr/>
            <p:nvPr/>
          </p:nvSpPr>
          <p:spPr>
            <a:xfrm>
              <a:off x="3960502" y="5600330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2A5CE0-0440-D2C0-8996-51FA032FD2C1}"/>
                </a:ext>
              </a:extLst>
            </p:cNvPr>
            <p:cNvSpPr/>
            <p:nvPr/>
          </p:nvSpPr>
          <p:spPr>
            <a:xfrm>
              <a:off x="5930091" y="5620705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63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6504EE-E466-111A-2DEE-97869DDCC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45" y="1828833"/>
            <a:ext cx="585869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69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It’s a </a:t>
            </a:r>
            <a:r>
              <a:rPr lang="en-US" b="1" u="sng" dirty="0">
                <a:solidFill>
                  <a:schemeClr val="bg1">
                    <a:lumMod val="85000"/>
                  </a:schemeClr>
                </a:solidFill>
              </a:rPr>
              <a:t>chain of block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or a </a:t>
            </a:r>
            <a:r>
              <a:rPr lang="en-US" b="1" u="sng" dirty="0">
                <a:solidFill>
                  <a:schemeClr val="tx1"/>
                </a:solidFill>
              </a:rPr>
              <a:t>digital distributed ledger</a:t>
            </a:r>
          </a:p>
          <a:p>
            <a:endParaRPr lang="en-US" b="1" u="sng" dirty="0"/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Basic Technologies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Hash Function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Digital Signature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Consensus mechanism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</p:spTree>
    <p:extLst>
      <p:ext uri="{BB962C8B-B14F-4D97-AF65-F5344CB8AC3E}">
        <p14:creationId xmlns:p14="http://schemas.microsoft.com/office/powerpoint/2010/main" val="2434888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is a Distributed Ledger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9CA3-EB82-197C-8429-49C4D8E8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362" y="1898606"/>
            <a:ext cx="7621064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21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is a Distributed Ledger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994565E-C42E-7E85-17A6-A1E37F33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37" y="1787671"/>
            <a:ext cx="6310539" cy="4423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4415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It’s a </a:t>
            </a:r>
            <a:r>
              <a:rPr lang="en-US" b="1" u="sng" dirty="0">
                <a:solidFill>
                  <a:schemeClr val="bg1">
                    <a:lumMod val="85000"/>
                  </a:schemeClr>
                </a:solidFill>
              </a:rPr>
              <a:t>chain of block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or a </a:t>
            </a:r>
            <a:r>
              <a:rPr lang="en-US" b="1" u="sng" dirty="0">
                <a:solidFill>
                  <a:schemeClr val="bg1">
                    <a:lumMod val="85000"/>
                  </a:schemeClr>
                </a:solidFill>
              </a:rPr>
              <a:t>digital distributed ledger</a:t>
            </a:r>
          </a:p>
          <a:p>
            <a:endParaRPr lang="en-US" b="1" u="sng" dirty="0"/>
          </a:p>
          <a:p>
            <a:r>
              <a:rPr lang="en-US" b="1" dirty="0">
                <a:solidFill>
                  <a:schemeClr val="tx1"/>
                </a:solidFill>
              </a:rPr>
              <a:t>Basic Technologies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Hash Function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Digital Signature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Consensus mechanism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</p:spTree>
    <p:extLst>
      <p:ext uri="{BB962C8B-B14F-4D97-AF65-F5344CB8AC3E}">
        <p14:creationId xmlns:p14="http://schemas.microsoft.com/office/powerpoint/2010/main" val="2445480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BF750-DCE5-9E9C-4D25-9FFA83A73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sz="2400" dirty="0"/>
              <a:t>The Hash Function: A “one-way” function </a:t>
            </a:r>
          </a:p>
          <a:p>
            <a:pPr marL="84646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84293C-1199-43DC-E9A6-5D7408A090BB}"/>
              </a:ext>
            </a:extLst>
          </p:cNvPr>
          <p:cNvGrpSpPr/>
          <p:nvPr/>
        </p:nvGrpSpPr>
        <p:grpSpPr>
          <a:xfrm>
            <a:off x="1390620" y="3349460"/>
            <a:ext cx="8360229" cy="2450842"/>
            <a:chOff x="517524" y="4223096"/>
            <a:chExt cx="8360229" cy="2338493"/>
          </a:xfrm>
        </p:grpSpPr>
        <p:sp>
          <p:nvSpPr>
            <p:cNvPr id="14" name="Rounded Rectangle 11">
              <a:extLst>
                <a:ext uri="{FF2B5EF4-FFF2-40B4-BE49-F238E27FC236}">
                  <a16:creationId xmlns:a16="http://schemas.microsoft.com/office/drawing/2014/main" id="{ED5A18B7-0EFB-49DE-BD72-CD48F7B67A02}"/>
                </a:ext>
              </a:extLst>
            </p:cNvPr>
            <p:cNvSpPr/>
            <p:nvPr/>
          </p:nvSpPr>
          <p:spPr>
            <a:xfrm>
              <a:off x="517524" y="5719760"/>
              <a:ext cx="8360229" cy="84182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DA205E-1702-05AB-8367-9AB774A67B0B}"/>
                </a:ext>
              </a:extLst>
            </p:cNvPr>
            <p:cNvSpPr txBox="1"/>
            <p:nvPr/>
          </p:nvSpPr>
          <p:spPr>
            <a:xfrm>
              <a:off x="739774" y="5951988"/>
              <a:ext cx="8137979" cy="37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f1e7decf894e3fd8eb182f247fa13bfe82a0d667d3c91fe8f307c3b43b329960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41C447-A4EF-91DE-D097-CE1E0CD2A5E9}"/>
                </a:ext>
              </a:extLst>
            </p:cNvPr>
            <p:cNvGrpSpPr/>
            <p:nvPr/>
          </p:nvGrpSpPr>
          <p:grpSpPr>
            <a:xfrm>
              <a:off x="2786742" y="4223096"/>
              <a:ext cx="3846287" cy="711764"/>
              <a:chOff x="2830284" y="3947324"/>
              <a:chExt cx="3846287" cy="711764"/>
            </a:xfrm>
          </p:grpSpPr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6F9B900B-0DAE-9692-7D6F-73CFC226582E}"/>
                  </a:ext>
                </a:extLst>
              </p:cNvPr>
              <p:cNvSpPr/>
              <p:nvPr/>
            </p:nvSpPr>
            <p:spPr>
              <a:xfrm>
                <a:off x="2830284" y="3947324"/>
                <a:ext cx="3301603" cy="7117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4D87B3-560C-92DD-088D-D7E17BF4147C}"/>
                  </a:ext>
                </a:extLst>
              </p:cNvPr>
              <p:cNvSpPr txBox="1"/>
              <p:nvPr/>
            </p:nvSpPr>
            <p:spPr>
              <a:xfrm>
                <a:off x="3048000" y="4136573"/>
                <a:ext cx="362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Alice sent Bob 2.5 bitcoins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81777-A709-D953-D55D-34F7663AF684}"/>
                </a:ext>
              </a:extLst>
            </p:cNvPr>
            <p:cNvSpPr txBox="1"/>
            <p:nvPr/>
          </p:nvSpPr>
          <p:spPr>
            <a:xfrm>
              <a:off x="4411889" y="5093190"/>
              <a:ext cx="1676456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SHA-256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B9800A8-2F4D-4D1E-0CB9-FCADB2FEB146}"/>
                </a:ext>
              </a:extLst>
            </p:cNvPr>
            <p:cNvCxnSpPr/>
            <p:nvPr/>
          </p:nvCxnSpPr>
          <p:spPr>
            <a:xfrm flipH="1">
              <a:off x="4354284" y="5094514"/>
              <a:ext cx="2" cy="4655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050" name="Picture 2" descr="Meat Vector&quot; Images – Browse 40 Stock Photos, Vectors, and Video | Adobe  Stock">
            <a:extLst>
              <a:ext uri="{FF2B5EF4-FFF2-40B4-BE49-F238E27FC236}">
                <a16:creationId xmlns:a16="http://schemas.microsoft.com/office/drawing/2014/main" id="{6F2D11DD-AAA7-332E-7A93-51BBF41B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3" y="2420505"/>
            <a:ext cx="2725039" cy="2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hlinkClick r:id="rId3"/>
            <a:extLst>
              <a:ext uri="{FF2B5EF4-FFF2-40B4-BE49-F238E27FC236}">
                <a16:creationId xmlns:a16="http://schemas.microsoft.com/office/drawing/2014/main" id="{59519782-AAC9-0178-56F4-45A970984396}"/>
              </a:ext>
            </a:extLst>
          </p:cNvPr>
          <p:cNvSpPr/>
          <p:nvPr/>
        </p:nvSpPr>
        <p:spPr>
          <a:xfrm>
            <a:off x="4555071" y="6067146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468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someone changes any part of a </a:t>
            </a:r>
            <a:r>
              <a:rPr lang="en-US" dirty="0" err="1"/>
              <a:t>blockchain</a:t>
            </a:r>
            <a:r>
              <a:rPr lang="en-US" dirty="0"/>
              <a:t>, then it is infeasible to make the chain consistent without changing the head pointer </a:t>
            </a:r>
          </a:p>
          <a:p>
            <a:r>
              <a:rPr lang="en-US" dirty="0"/>
              <a:t>One only need to check the head pointer to detect the tampering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is tamper-proof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7629" y="4034701"/>
            <a:ext cx="1596045" cy="2498042"/>
            <a:chOff x="1645919" y="2626822"/>
            <a:chExt cx="1596045" cy="2498042"/>
          </a:xfrm>
        </p:grpSpPr>
        <p:sp>
          <p:nvSpPr>
            <p:cNvPr id="6" name="Rectangle 5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59073" y="4031803"/>
            <a:ext cx="1596045" cy="2512556"/>
            <a:chOff x="1645919" y="2626822"/>
            <a:chExt cx="1596045" cy="2512556"/>
          </a:xfrm>
        </p:grpSpPr>
        <p:sp>
          <p:nvSpPr>
            <p:cNvPr id="10" name="Rectangle 9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45919" y="3244076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84362" y="4034701"/>
            <a:ext cx="1596045" cy="2498042"/>
            <a:chOff x="1645919" y="2626822"/>
            <a:chExt cx="1596045" cy="2498042"/>
          </a:xfrm>
        </p:grpSpPr>
        <p:sp>
          <p:nvSpPr>
            <p:cNvPr id="13" name="Rectangle 12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01730" y="3707866"/>
            <a:ext cx="1500679" cy="1891740"/>
            <a:chOff x="3230978" y="2299987"/>
            <a:chExt cx="1500679" cy="1891740"/>
          </a:xfrm>
        </p:grpSpPr>
        <p:cxnSp>
          <p:nvCxnSpPr>
            <p:cNvPr id="22" name="Elbow Connector 21"/>
            <p:cNvCxnSpPr/>
            <p:nvPr/>
          </p:nvCxnSpPr>
          <p:spPr>
            <a:xfrm rot="5400000">
              <a:off x="2391326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092022" y="3711730"/>
            <a:ext cx="1489693" cy="1891740"/>
            <a:chOff x="3241964" y="2299987"/>
            <a:chExt cx="1489693" cy="1891740"/>
          </a:xfrm>
        </p:grpSpPr>
        <p:cxnSp>
          <p:nvCxnSpPr>
            <p:cNvPr id="38" name="Elbow Connector 37"/>
            <p:cNvCxnSpPr/>
            <p:nvPr/>
          </p:nvCxnSpPr>
          <p:spPr>
            <a:xfrm rot="5400000">
              <a:off x="2402312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81608" y="3706085"/>
            <a:ext cx="1489693" cy="1891740"/>
            <a:chOff x="3241964" y="2299987"/>
            <a:chExt cx="1489693" cy="1891740"/>
          </a:xfrm>
        </p:grpSpPr>
        <p:cxnSp>
          <p:nvCxnSpPr>
            <p:cNvPr id="41" name="Elbow Connector 40"/>
            <p:cNvCxnSpPr/>
            <p:nvPr/>
          </p:nvCxnSpPr>
          <p:spPr>
            <a:xfrm rot="5400000">
              <a:off x="2402312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Elbow Connector 44"/>
          <p:cNvCxnSpPr/>
          <p:nvPr/>
        </p:nvCxnSpPr>
        <p:spPr>
          <a:xfrm rot="5400000">
            <a:off x="8918510" y="4821181"/>
            <a:ext cx="973288" cy="634836"/>
          </a:xfrm>
          <a:prstGeom prst="bentConnector3">
            <a:avLst>
              <a:gd name="adj1" fmla="val 99212"/>
            </a:avLst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376127" y="4488078"/>
            <a:ext cx="649537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  )</a:t>
            </a:r>
          </a:p>
        </p:txBody>
      </p:sp>
      <p:sp>
        <p:nvSpPr>
          <p:cNvPr id="16" name="Multiply 15"/>
          <p:cNvSpPr/>
          <p:nvPr/>
        </p:nvSpPr>
        <p:spPr>
          <a:xfrm>
            <a:off x="3888242" y="4857410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5879234" y="4021975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7856342" y="4046318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447629" y="4046317"/>
            <a:ext cx="1596045" cy="2498042"/>
            <a:chOff x="1645919" y="2626822"/>
            <a:chExt cx="1596045" cy="2498042"/>
          </a:xfrm>
        </p:grpSpPr>
        <p:sp>
          <p:nvSpPr>
            <p:cNvPr id="31" name="Rectangle 30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01730" y="3719482"/>
            <a:ext cx="1500679" cy="1891740"/>
            <a:chOff x="3230978" y="2299987"/>
            <a:chExt cx="1500679" cy="1891740"/>
          </a:xfrm>
        </p:grpSpPr>
        <p:cxnSp>
          <p:nvCxnSpPr>
            <p:cNvPr id="34" name="Elbow Connector 33"/>
            <p:cNvCxnSpPr/>
            <p:nvPr/>
          </p:nvCxnSpPr>
          <p:spPr>
            <a:xfrm rot="5400000">
              <a:off x="2391326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Multiply 42"/>
          <p:cNvSpPr/>
          <p:nvPr/>
        </p:nvSpPr>
        <p:spPr>
          <a:xfrm>
            <a:off x="3908363" y="4995788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9314689" y="4078805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2"/>
            <a:extLst>
              <a:ext uri="{FF2B5EF4-FFF2-40B4-BE49-F238E27FC236}">
                <a16:creationId xmlns:a16="http://schemas.microsoft.com/office/drawing/2014/main" id="{909EE36C-D1FB-4F55-AD1B-9E63E1CA51C2}"/>
              </a:ext>
            </a:extLst>
          </p:cNvPr>
          <p:cNvSpPr/>
          <p:nvPr/>
        </p:nvSpPr>
        <p:spPr>
          <a:xfrm>
            <a:off x="715692" y="4758223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605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150624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6875E67-D832-C617-B28A-1AC31EA88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98" y="5004036"/>
            <a:ext cx="2356978" cy="18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1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Password Storage</a:t>
            </a:r>
          </a:p>
          <a:p>
            <a:r>
              <a:rPr lang="en-US" dirty="0"/>
              <a:t>Websites often store passwords of clients in hashed forms</a:t>
            </a:r>
          </a:p>
          <a:p>
            <a:r>
              <a:rPr lang="en-US" dirty="0"/>
              <a:t>When a customer enters a password, its hash will be compared with the stored hash for verification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Hash Functions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Hash, salt and verify passwords - Node, Python, Go and Java">
            <a:extLst>
              <a:ext uri="{FF2B5EF4-FFF2-40B4-BE49-F238E27FC236}">
                <a16:creationId xmlns:a16="http://schemas.microsoft.com/office/drawing/2014/main" id="{DF89CAB0-C59F-C65B-8C08-C48E843B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09" y="4417047"/>
            <a:ext cx="4228326" cy="22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638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It’s a </a:t>
            </a:r>
            <a:r>
              <a:rPr lang="en-US" b="1" u="sng" dirty="0">
                <a:solidFill>
                  <a:schemeClr val="bg1">
                    <a:lumMod val="85000"/>
                  </a:schemeClr>
                </a:solidFill>
              </a:rPr>
              <a:t>chain of block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or a </a:t>
            </a:r>
            <a:r>
              <a:rPr lang="en-US" b="1" u="sng" dirty="0">
                <a:solidFill>
                  <a:schemeClr val="bg1">
                    <a:lumMod val="85000"/>
                  </a:schemeClr>
                </a:solidFill>
              </a:rPr>
              <a:t>digital distributed ledger</a:t>
            </a:r>
          </a:p>
          <a:p>
            <a:endParaRPr lang="en-US" b="1" u="sng" dirty="0"/>
          </a:p>
          <a:p>
            <a:r>
              <a:rPr lang="en-US" b="1" dirty="0">
                <a:solidFill>
                  <a:schemeClr val="tx1"/>
                </a:solidFill>
              </a:rPr>
              <a:t>Basic Technologies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Hash Function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Digital Signature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Consensus mechanism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</p:spTree>
    <p:extLst>
      <p:ext uri="{BB962C8B-B14F-4D97-AF65-F5344CB8AC3E}">
        <p14:creationId xmlns:p14="http://schemas.microsoft.com/office/powerpoint/2010/main" val="357819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A2BE26-E667-141F-88B5-E58A70234C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F5E7D-4410-FC0D-08FA-047DED7C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C820FF5E-E7B8-B816-51BF-FC4CFFF0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55" y="1981762"/>
            <a:ext cx="528827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BD340AD2-0E5C-2C83-2DCA-E02FBB149506}"/>
              </a:ext>
            </a:extLst>
          </p:cNvPr>
          <p:cNvSpPr/>
          <p:nvPr/>
        </p:nvSpPr>
        <p:spPr>
          <a:xfrm>
            <a:off x="935629" y="3543802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266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Any one can generate bitcoin accounts or addresses via a random procedure</a:t>
                </a:r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=1.5×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dirty="0"/>
                  <a:t> possible Bitcoin addresses!</a:t>
                </a:r>
              </a:p>
              <a:p>
                <a:r>
                  <a:rPr lang="en-US" dirty="0"/>
                  <a:t>The address that receives the first bitcoins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1A1zP1eP5QGefi2DMPTfTL5SLmv7DivfNa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41" r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Addresses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083" y="4719925"/>
            <a:ext cx="1741516" cy="17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3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 use wallet software to store bitcoins and the keys</a:t>
            </a:r>
          </a:p>
          <a:p>
            <a:r>
              <a:rPr lang="en-US" dirty="0"/>
              <a:t>Accounts at bitcoin exchanges, such as Coinbase.</a:t>
            </a:r>
          </a:p>
          <a:p>
            <a:r>
              <a:rPr lang="en-US" dirty="0"/>
              <a:t>Local Wallets</a:t>
            </a:r>
          </a:p>
          <a:p>
            <a:pPr lvl="1"/>
            <a:r>
              <a:rPr lang="en-US" dirty="0"/>
              <a:t>Desktop Computer or Mobile Device</a:t>
            </a:r>
          </a:p>
          <a:p>
            <a:pPr lvl="1"/>
            <a:r>
              <a:rPr lang="en-US" dirty="0"/>
              <a:t>Hardware Wallet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Wallets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 descr="The Coinbase Blog">
            <a:extLst>
              <a:ext uri="{FF2B5EF4-FFF2-40B4-BE49-F238E27FC236}">
                <a16:creationId xmlns:a16="http://schemas.microsoft.com/office/drawing/2014/main" id="{D9137CA1-2E1E-9B0D-6D72-1CDBD077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59" y="4540511"/>
            <a:ext cx="1267656" cy="12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xodus Wallet Review 2022">
            <a:extLst>
              <a:ext uri="{FF2B5EF4-FFF2-40B4-BE49-F238E27FC236}">
                <a16:creationId xmlns:a16="http://schemas.microsoft.com/office/drawing/2014/main" id="{608ABC2F-3F12-3473-A03A-DEE575CF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338" y="5922617"/>
            <a:ext cx="3421062" cy="69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w to Transfer Ethereum to a Ledger Nano S - CoinCentral">
            <a:hlinkClick r:id="rId4"/>
            <a:extLst>
              <a:ext uri="{FF2B5EF4-FFF2-40B4-BE49-F238E27FC236}">
                <a16:creationId xmlns:a16="http://schemas.microsoft.com/office/drawing/2014/main" id="{A49DFE83-6A22-C0BA-4CD7-FFF5215C5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095" y="4943231"/>
            <a:ext cx="2977779" cy="148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614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It’s a </a:t>
            </a:r>
            <a:r>
              <a:rPr lang="en-US" b="1" u="sng" dirty="0">
                <a:solidFill>
                  <a:schemeClr val="bg1">
                    <a:lumMod val="85000"/>
                  </a:schemeClr>
                </a:solidFill>
              </a:rPr>
              <a:t>chain of block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or a </a:t>
            </a:r>
            <a:r>
              <a:rPr lang="en-US" b="1" u="sng" dirty="0">
                <a:solidFill>
                  <a:schemeClr val="bg1">
                    <a:lumMod val="85000"/>
                  </a:schemeClr>
                </a:solidFill>
              </a:rPr>
              <a:t>digital distributed ledger</a:t>
            </a:r>
          </a:p>
          <a:p>
            <a:endParaRPr lang="en-US" b="1" u="sng" dirty="0"/>
          </a:p>
          <a:p>
            <a:r>
              <a:rPr lang="en-US" b="1" dirty="0">
                <a:solidFill>
                  <a:schemeClr val="tx1"/>
                </a:solidFill>
              </a:rPr>
              <a:t>Basic Technologies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Hash Function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Digital Signature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Consensus mechanism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</p:spTree>
    <p:extLst>
      <p:ext uri="{BB962C8B-B14F-4D97-AF65-F5344CB8AC3E}">
        <p14:creationId xmlns:p14="http://schemas.microsoft.com/office/powerpoint/2010/main" val="287358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blockchain nodes agree like a big, happy family?</a:t>
            </a:r>
          </a:p>
          <a:p>
            <a:pPr lvl="1"/>
            <a:r>
              <a:rPr lang="en-US" dirty="0"/>
              <a:t>Proof of work (mining)</a:t>
            </a:r>
          </a:p>
          <a:p>
            <a:pPr lvl="1"/>
            <a:r>
              <a:rPr lang="en-US" dirty="0"/>
              <a:t>Proof of stake (staking)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Mechanism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5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miners compute the hash of block in progress together with a </a:t>
            </a:r>
            <a:r>
              <a:rPr lang="en-US" b="1" dirty="0">
                <a:solidFill>
                  <a:srgbClr val="0070C0"/>
                </a:solidFill>
              </a:rPr>
              <a:t>nonce</a:t>
            </a:r>
            <a:r>
              <a:rPr lang="en-US" dirty="0"/>
              <a:t>, a fixed-length number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66" y="3085393"/>
            <a:ext cx="7339692" cy="30915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1061" y="6356352"/>
            <a:ext cx="3325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King, Williams and </a:t>
            </a:r>
            <a:r>
              <a:rPr lang="en-US" sz="1200" dirty="0" err="1"/>
              <a:t>Yanofsky</a:t>
            </a:r>
            <a:r>
              <a:rPr lang="en-US" sz="1200" dirty="0"/>
              <a:t> (2013)</a:t>
            </a:r>
          </a:p>
        </p:txBody>
      </p:sp>
    </p:spTree>
    <p:extLst>
      <p:ext uri="{BB962C8B-B14F-4D97-AF65-F5344CB8AC3E}">
        <p14:creationId xmlns:p14="http://schemas.microsoft.com/office/powerpoint/2010/main" val="27536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b="1" dirty="0">
                    <a:solidFill>
                      <a:srgbClr val="0070C0"/>
                    </a:solidFill>
                  </a:rPr>
                  <a:t>Mission</a:t>
                </a:r>
                <a:r>
                  <a:rPr lang="en-US" dirty="0"/>
                  <a:t>: Uncover the mystery number (nonce) that makes the resulting hash tinier than a specific target!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4646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𝑛𝑜𝑛𝑐𝑒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𝑝𝑟𝑜𝑔𝑟𝑒𝑠𝑠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rgbClr val="00B050"/>
                    </a:solidFill>
                  </a:rPr>
                  <a:t>000000000000000000851acb652d32e4e8a9e29aa216d765ec686c18d0a3e250</a:t>
                </a:r>
              </a:p>
              <a:p>
                <a:r>
                  <a:rPr lang="en-US" dirty="0"/>
                  <a:t>The more zeros, the trickier the puzzle!</a:t>
                </a:r>
              </a:p>
              <a:p>
                <a:r>
                  <a:rPr lang="en-US" dirty="0"/>
                  <a:t>To find this hash, a miner needs to try on average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dirty="0"/>
                  <a:t> different </a:t>
                </a:r>
                <a:r>
                  <a:rPr lang="en-US" dirty="0" err="1"/>
                  <a:t>nonces</a:t>
                </a:r>
                <a:r>
                  <a:rPr lang="en-US" dirty="0"/>
                  <a:t>, or perform 5 billion </a:t>
                </a:r>
                <a:r>
                  <a:rPr lang="en-US" dirty="0" err="1"/>
                  <a:t>terahashes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90" t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82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miner finds a nonce that solves the problem, he/she wins the block and broadcasts the solution to the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96" y="3061623"/>
            <a:ext cx="3621232" cy="3294728"/>
          </a:xfrm>
          <a:prstGeom prst="rect">
            <a:avLst/>
          </a:prstGeom>
        </p:spPr>
      </p:pic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88B9B202-1183-15A6-E089-19D377937AC4}"/>
              </a:ext>
            </a:extLst>
          </p:cNvPr>
          <p:cNvSpPr/>
          <p:nvPr/>
        </p:nvSpPr>
        <p:spPr>
          <a:xfrm>
            <a:off x="1729684" y="3991622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5290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378578"/>
              </p:ext>
            </p:extLst>
          </p:nvPr>
        </p:nvGraphicFramePr>
        <p:xfrm>
          <a:off x="3309857" y="1083075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949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  <a:p>
            <a:r>
              <a:rPr lang="en-US" dirty="0"/>
              <a:t>GPU</a:t>
            </a:r>
          </a:p>
          <a:p>
            <a:r>
              <a:rPr lang="en-US" dirty="0"/>
              <a:t>FGPA</a:t>
            </a:r>
          </a:p>
          <a:p>
            <a:r>
              <a:rPr lang="en-US" dirty="0">
                <a:hlinkClick r:id="rId2"/>
              </a:rPr>
              <a:t>ASIC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Mining Hardware: Faster and More Specialized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673" y="2890159"/>
            <a:ext cx="6318047" cy="2790794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098294" y="3832698"/>
            <a:ext cx="379379" cy="45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08" y="2283885"/>
            <a:ext cx="2260465" cy="661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4013" y="1822220"/>
            <a:ext cx="2298695" cy="124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than the hash power of a general-purpose supercomputer!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247873" y="2394149"/>
            <a:ext cx="264277" cy="55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087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7CDDA-8B3A-49B7-985B-BCCD5BEC4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Mining Hardware: Faster and More Specialized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131245" y="3887818"/>
            <a:ext cx="1421003" cy="68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itcoin's 5% Drop in Value Puts Pressure on BTC Mining Operations and Older ASIC Rigs">
            <a:hlinkClick r:id="rId2"/>
            <a:extLst>
              <a:ext uri="{FF2B5EF4-FFF2-40B4-BE49-F238E27FC236}">
                <a16:creationId xmlns:a16="http://schemas.microsoft.com/office/drawing/2014/main" id="{BBE3C59B-7743-4D1C-A618-D00B4CF4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522" y="2136831"/>
            <a:ext cx="6715161" cy="377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346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DA55F-A8CB-4BD3-AB9F-7A4A9B0D7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262BF-D2EE-4B72-9EC4-0B152ADB5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8C162-F1E9-476B-81B0-AC7E8D5A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Mining Hardware: Faster and More Specialized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2C2F18-289C-45CC-8DC2-2741D7B441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49480" y="1719362"/>
            <a:ext cx="6108700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3DB6F-BD4B-4859-A0CF-E237ACF44CA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2CE3CE-954D-4EE7-AE34-DB4E8F68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718" y="3857849"/>
            <a:ext cx="1657581" cy="1810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990C39-6AE6-4454-93E9-33435CCCC469}"/>
              </a:ext>
            </a:extLst>
          </p:cNvPr>
          <p:cNvSpPr txBox="1"/>
          <p:nvPr/>
        </p:nvSpPr>
        <p:spPr>
          <a:xfrm>
            <a:off x="8545718" y="3169349"/>
            <a:ext cx="1919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Verdana" panose="020B0604030504040204" pitchFamily="34" charset="0"/>
              </a:rPr>
              <a:t>market share per bitcoin mining machine manufacturer</a:t>
            </a:r>
            <a:endParaRPr lang="en-US" sz="1200" dirty="0"/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6973BC39-B1FC-42DC-B298-CF8DE1F20041}"/>
              </a:ext>
            </a:extLst>
          </p:cNvPr>
          <p:cNvSpPr txBox="1"/>
          <p:nvPr/>
        </p:nvSpPr>
        <p:spPr>
          <a:xfrm>
            <a:off x="2408903" y="6314561"/>
            <a:ext cx="3156155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the miner Calculator</a:t>
            </a:r>
          </a:p>
        </p:txBody>
      </p:sp>
    </p:spTree>
    <p:extLst>
      <p:ext uri="{BB962C8B-B14F-4D97-AF65-F5344CB8AC3E}">
        <p14:creationId xmlns:p14="http://schemas.microsoft.com/office/powerpoint/2010/main" val="1855394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CBB34-15B3-4B44-B5F0-691C1D8B2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Energy Consumed is Unsustainable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91864-9DF1-4A24-9074-94E298405D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33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9B6527-0F1D-4AD8-A85A-6893F409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Energy Consumed is Unsustainable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AB63E005-1735-48DD-95CB-024A18ABA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84" y="2593290"/>
            <a:ext cx="7985184" cy="31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13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EC5F5-57F1-819C-79C5-09A281243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Bitcoin is a cryptocurrency that store the transaction data of bitcoin on the blockchain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55820-FE4A-8F8D-72C7-9C0742BE8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4A3D03-283A-EE5A-8091-704E9EE1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EA84E-D744-0446-6AC8-63015B90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478" y="3131401"/>
            <a:ext cx="5115639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75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Any one can generate bitcoin accounts or addresses via a random procedure</a:t>
                </a:r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=1.5×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dirty="0"/>
                  <a:t> possible Bitcoin addresses!</a:t>
                </a:r>
              </a:p>
              <a:p>
                <a:r>
                  <a:rPr lang="en-US" dirty="0"/>
                  <a:t>Can also be represented by QR-code</a:t>
                </a:r>
              </a:p>
              <a:p>
                <a:r>
                  <a:rPr lang="en-US" dirty="0"/>
                  <a:t>The address that receives the first bitcoins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1A1zP1eP5QGefi2DMPTfTL5SLmv7DivfNa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41" r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Addresses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083" y="4719925"/>
            <a:ext cx="1741516" cy="17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2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Alice finds irresistible goods from merchant Bob and sends him a shiny Bitcoin.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Transactions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20188" y="3441470"/>
            <a:ext cx="2131175" cy="16126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1875" y="3441469"/>
            <a:ext cx="2131175" cy="16126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Bob</a:t>
            </a:r>
          </a:p>
        </p:txBody>
      </p: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 flipV="1">
            <a:off x="4551362" y="4247804"/>
            <a:ext cx="2020512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37161" y="3730483"/>
            <a:ext cx="1030514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BTC</a:t>
            </a:r>
          </a:p>
        </p:txBody>
      </p:sp>
      <p:pic>
        <p:nvPicPr>
          <p:cNvPr id="1026" name="Picture 2" descr="Image result for bitcoi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161" y="2924148"/>
            <a:ext cx="689504" cy="69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469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200" dirty="0"/>
              <a:t>Bob shares his public address with Alice via string or QR-code.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Alice enters Bob's address, the Bitcoin amount, and signs with her private key.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Alice broadcasts the transaction to the Bitcoin network—crypto magic!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Transactions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401743" y="4203110"/>
            <a:ext cx="6282862" cy="2129990"/>
            <a:chOff x="897775" y="2924148"/>
            <a:chExt cx="6282862" cy="2129990"/>
          </a:xfrm>
        </p:grpSpPr>
        <p:sp>
          <p:nvSpPr>
            <p:cNvPr id="6" name="Rectangle 5"/>
            <p:cNvSpPr/>
            <p:nvPr/>
          </p:nvSpPr>
          <p:spPr>
            <a:xfrm>
              <a:off x="897775" y="3441469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Alice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49462" y="3441468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Bob</a:t>
              </a:r>
            </a:p>
          </p:txBody>
        </p:sp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 flipV="1">
              <a:off x="3028950" y="4247803"/>
              <a:ext cx="2020512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14749" y="3730482"/>
              <a:ext cx="1030514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BTC</a:t>
              </a:r>
            </a:p>
          </p:txBody>
        </p:sp>
        <p:pic>
          <p:nvPicPr>
            <p:cNvPr id="1026" name="Picture 2" descr="Image result for bitcoin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49" y="2924148"/>
              <a:ext cx="689504" cy="69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hlinkClick r:id="rId3"/>
            <a:extLst>
              <a:ext uri="{FF2B5EF4-FFF2-40B4-BE49-F238E27FC236}">
                <a16:creationId xmlns:a16="http://schemas.microsoft.com/office/drawing/2014/main" id="{DD004F9A-D33D-16C4-A89F-57752FDF7221}"/>
              </a:ext>
            </a:extLst>
          </p:cNvPr>
          <p:cNvSpPr/>
          <p:nvPr/>
        </p:nvSpPr>
        <p:spPr>
          <a:xfrm>
            <a:off x="6653279" y="3919687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7117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38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666555"/>
              </p:ext>
            </p:extLst>
          </p:nvPr>
        </p:nvGraphicFramePr>
        <p:xfrm>
          <a:off x="3309857" y="1083075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48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55B52-6F21-45D4-8246-2EFC3DFF1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2CBA2-0691-4C01-B196-1C6C9D7D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 Investment 2022</a:t>
            </a:r>
          </a:p>
        </p:txBody>
      </p:sp>
      <p:pic>
        <p:nvPicPr>
          <p:cNvPr id="5" name="EzNmkGPBvU4avJs1">
            <a:hlinkClick r:id="" action="ppaction://media"/>
            <a:extLst>
              <a:ext uri="{FF2B5EF4-FFF2-40B4-BE49-F238E27FC236}">
                <a16:creationId xmlns:a16="http://schemas.microsoft.com/office/drawing/2014/main" id="{FF7AE9F7-607B-44A4-BEEE-0C9985ABB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9599" y="1676278"/>
            <a:ext cx="4572000" cy="483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FBF9D9-8A8A-405A-9983-2D941F98387B}"/>
              </a:ext>
            </a:extLst>
          </p:cNvPr>
          <p:cNvSpPr txBox="1"/>
          <p:nvPr/>
        </p:nvSpPr>
        <p:spPr>
          <a:xfrm>
            <a:off x="7637929" y="6300685"/>
            <a:ext cx="1691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0F0F0F"/>
                </a:solidFill>
                <a:effectLst/>
                <a:latin typeface="ubuntu"/>
              </a:rPr>
              <a:t>Source: </a:t>
            </a:r>
            <a:r>
              <a:rPr lang="en-US" sz="1400" i="1" u="sng" dirty="0" err="1">
                <a:solidFill>
                  <a:srgbClr val="F24175"/>
                </a:solidFill>
                <a:latin typeface="ubuntu"/>
              </a:rPr>
              <a:t>btct</a:t>
            </a:r>
            <a:r>
              <a:rPr lang="en-US" sz="1400" b="0" i="1" u="sng" dirty="0" err="1">
                <a:solidFill>
                  <a:srgbClr val="F24175"/>
                </a:solidFill>
                <a:effectLst/>
                <a:latin typeface="ubuntu"/>
              </a:rPr>
              <a:t>witter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615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A276-74CE-06E3-4EA6-1F22A8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 (Web 1.0)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9A0BD-32E8-1E0F-8F6C-9539D12C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1026" name="Picture 2" descr="Yahoo - Here's what your favorite websites looked like 20 years ago -  CNNMoney">
            <a:extLst>
              <a:ext uri="{FF2B5EF4-FFF2-40B4-BE49-F238E27FC236}">
                <a16:creationId xmlns:a16="http://schemas.microsoft.com/office/drawing/2014/main" id="{61A726A8-74CD-D21E-FB70-58AA4C6D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958490"/>
            <a:ext cx="6728523" cy="4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71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EED96F-EADA-4200-80BB-F0E798303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58FA4-45EC-42DA-BF3C-E70483FD89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067E79-92BA-4E33-9618-2E09F67A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Elon Musk on Crypto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5E7A1C24-4EA6-4DBC-9917-70D49908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714203"/>
            <a:ext cx="4372500" cy="49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06114-6482-4FB0-AD15-EC4C77334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4" y="2229775"/>
            <a:ext cx="5204427" cy="21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9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BBEE0B-6C2E-421E-AF4E-0FBDE526D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ubuntu"/>
              </a:rPr>
              <a:t>When everything seems impossible, just HODL it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F2492-63DC-4A77-AB87-DB401D35EE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41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8A7224-CF0F-44B3-9063-B148796C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</a:t>
            </a:r>
            <a:r>
              <a:rPr lang="en-US" altLang="zh-CN" dirty="0"/>
              <a:t>view on Crypto</a:t>
            </a:r>
            <a:endParaRPr lang="en-US" dirty="0"/>
          </a:p>
        </p:txBody>
      </p:sp>
      <p:pic>
        <p:nvPicPr>
          <p:cNvPr id="4098" name="Picture 2" descr="Funniest Crypto Memes">
            <a:extLst>
              <a:ext uri="{FF2B5EF4-FFF2-40B4-BE49-F238E27FC236}">
                <a16:creationId xmlns:a16="http://schemas.microsoft.com/office/drawing/2014/main" id="{9F485D04-1BDD-4998-834A-7D6CAF257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00" y="2686579"/>
            <a:ext cx="4964273" cy="3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DBAD8E-2419-448C-A19A-539F098E6759}"/>
              </a:ext>
            </a:extLst>
          </p:cNvPr>
          <p:cNvSpPr txBox="1"/>
          <p:nvPr/>
        </p:nvSpPr>
        <p:spPr>
          <a:xfrm>
            <a:off x="6838337" y="6143368"/>
            <a:ext cx="6204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0F0F0F"/>
                </a:solidFill>
                <a:effectLst/>
                <a:latin typeface="ubuntu"/>
              </a:rPr>
              <a:t>Source: </a:t>
            </a:r>
            <a:r>
              <a:rPr lang="en-US" sz="1400" b="0" i="1" u="sng" dirty="0">
                <a:solidFill>
                  <a:srgbClr val="F24175"/>
                </a:solidFill>
                <a:effectLst/>
                <a:latin typeface="ubuntu"/>
                <a:hlinkClick r:id="rId3"/>
              </a:rPr>
              <a:t>trality.com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2337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BBEE0B-6C2E-421E-AF4E-0FBDE526D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1651768"/>
            <a:ext cx="8838803" cy="3918000"/>
          </a:xfrm>
        </p:spPr>
        <p:txBody>
          <a:bodyPr/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ubuntu"/>
              </a:rPr>
              <a:t>“Believe me, I’ve been there. HODL,” says survivors of the 2013 and 2017 crypto crashes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F2492-63DC-4A77-AB87-DB401D35EE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8A7224-CF0F-44B3-9063-B148796C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</a:t>
            </a:r>
            <a:r>
              <a:rPr lang="en-US" altLang="zh-CN" dirty="0"/>
              <a:t>view on Crypto</a:t>
            </a:r>
            <a:endParaRPr lang="en-US" dirty="0"/>
          </a:p>
        </p:txBody>
      </p:sp>
      <p:pic>
        <p:nvPicPr>
          <p:cNvPr id="5122" name="Picture 2" descr="Best crypto memes for 2022">
            <a:extLst>
              <a:ext uri="{FF2B5EF4-FFF2-40B4-BE49-F238E27FC236}">
                <a16:creationId xmlns:a16="http://schemas.microsoft.com/office/drawing/2014/main" id="{06A6641A-D33F-481A-9076-3B4A45C3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86" y="2706686"/>
            <a:ext cx="3694769" cy="397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141B15-617E-48C5-ADB9-5E9556A128A4}"/>
              </a:ext>
            </a:extLst>
          </p:cNvPr>
          <p:cNvSpPr txBox="1"/>
          <p:nvPr/>
        </p:nvSpPr>
        <p:spPr>
          <a:xfrm>
            <a:off x="7634749" y="6299099"/>
            <a:ext cx="6204154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F0F0F"/>
                </a:solidFill>
                <a:effectLst/>
                <a:latin typeface="ubuntu"/>
              </a:rPr>
              <a:t>Source: </a:t>
            </a:r>
            <a:r>
              <a:rPr lang="en-US" b="0" i="1" u="sng" dirty="0">
                <a:solidFill>
                  <a:srgbClr val="F24175"/>
                </a:solidFill>
                <a:effectLst/>
                <a:latin typeface="ubuntu"/>
                <a:hlinkClick r:id="rId3"/>
              </a:rPr>
              <a:t>experty.io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17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84CCC-AB09-4D68-9504-AF0DFAE58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Historical Trend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Current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C6FC8-D850-4D37-8512-853AF047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>
                <a:latin typeface="+mn-lt"/>
              </a:rPr>
              <a:t>Top 10 Cryptocurrencies by Market Capitalization </a:t>
            </a:r>
            <a:br>
              <a:rPr lang="en-US" sz="2700" dirty="0">
                <a:latin typeface="+mn-lt"/>
              </a:rPr>
            </a:br>
            <a:endParaRPr lang="en-US" sz="27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7EBCB-982C-416F-9AD8-98DAF4883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962" y="1600232"/>
            <a:ext cx="4057421" cy="52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3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66394-8D28-4BE1-947C-3C221E34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cryptoasset</a:t>
            </a:r>
            <a:r>
              <a:rPr lang="en-US" dirty="0"/>
              <a:t> is a digital asset that uses cryptography, a peer-to-peer network, and a public ledger to do three things:</a:t>
            </a:r>
          </a:p>
          <a:p>
            <a:pPr lvl="1"/>
            <a:r>
              <a:rPr lang="en-US" dirty="0"/>
              <a:t>To regulate the creation of new units</a:t>
            </a:r>
          </a:p>
          <a:p>
            <a:pPr lvl="1"/>
            <a:r>
              <a:rPr lang="en-US" dirty="0"/>
              <a:t>To verify transactions</a:t>
            </a:r>
          </a:p>
          <a:p>
            <a:pPr lvl="1"/>
            <a:r>
              <a:rPr lang="en-US" dirty="0"/>
              <a:t>To secure these transactions without any middleman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94093" lvl="1" indent="0" algn="r">
              <a:buNone/>
            </a:pPr>
            <a:r>
              <a:rPr lang="en-US" sz="1600" dirty="0"/>
              <a:t>-- Transaction on the blockchain: Don Tapscott and Alex Tapscott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Cryptoasset</a:t>
            </a:r>
            <a:r>
              <a:rPr lang="en-US" dirty="0"/>
              <a:t> Definition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58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9C33F-CE05-4B82-AE10-DEC354E7F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646" y="2677020"/>
            <a:ext cx="6716388" cy="27985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7AC67-A9C0-4D67-98B1-625C4ECA5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45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33D999-3274-4249-B97A-14439A4B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err="1"/>
              <a:t>Cryptoassets</a:t>
            </a:r>
            <a:endParaRPr lang="en-US" dirty="0"/>
          </a:p>
        </p:txBody>
      </p:sp>
      <p:pic>
        <p:nvPicPr>
          <p:cNvPr id="1026" name="Picture 2" descr="The 7 Types of Cryptocurrencies You Must Know | by Martin Thoma | Level Up  Coding">
            <a:extLst>
              <a:ext uri="{FF2B5EF4-FFF2-40B4-BE49-F238E27FC236}">
                <a16:creationId xmlns:a16="http://schemas.microsoft.com/office/drawing/2014/main" id="{E88F64A1-579B-476E-A7BC-58538607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8" y="1890167"/>
            <a:ext cx="9261987" cy="35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61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6E8039-9E2D-45E1-AC63-6AC947B2E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Currencies</a:t>
            </a:r>
          </a:p>
          <a:p>
            <a:r>
              <a:rPr lang="en-US" dirty="0"/>
              <a:t>Platform Currencies</a:t>
            </a:r>
          </a:p>
          <a:p>
            <a:r>
              <a:rPr lang="en-US" dirty="0"/>
              <a:t>Tokens</a:t>
            </a:r>
          </a:p>
          <a:p>
            <a:pPr lvl="1"/>
            <a:r>
              <a:rPr lang="en-US" sz="2400" dirty="0"/>
              <a:t>Utility Tokens</a:t>
            </a:r>
          </a:p>
          <a:p>
            <a:pPr lvl="1"/>
            <a:r>
              <a:rPr lang="en-US" sz="2400" dirty="0"/>
              <a:t>Security Tokens</a:t>
            </a:r>
          </a:p>
          <a:p>
            <a:pPr lvl="1"/>
            <a:r>
              <a:rPr lang="en-US" sz="2400" dirty="0"/>
              <a:t>Crypto-collectibles (NFT)</a:t>
            </a:r>
            <a:endParaRPr lang="en-US" dirty="0"/>
          </a:p>
          <a:p>
            <a:r>
              <a:rPr lang="en-US" dirty="0"/>
              <a:t>Central Bank Digital Currencies &amp; </a:t>
            </a:r>
            <a:r>
              <a:rPr lang="en-US" dirty="0" err="1"/>
              <a:t>Stablecoins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FB6C6-5F08-40CB-8D62-4021F3B2AE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A98522-19E5-445F-A63E-7BB0B9A8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err="1"/>
              <a:t>Cryptoassets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6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B26D89-C9BF-458D-B91B-8627A61670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97A297-07F1-43CC-95AE-7DDBD484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Currencies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5E753-C7EF-4B2B-A0F6-D6F219059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Font typeface="Barlow"/>
              <a:buNone/>
            </a:pPr>
            <a:r>
              <a:rPr lang="en-US" dirty="0"/>
              <a:t>A magical money form capturing global M1 &amp; M2 money supply:</a:t>
            </a:r>
          </a:p>
          <a:p>
            <a:pPr lvl="1"/>
            <a:r>
              <a:rPr lang="en-US" dirty="0">
                <a:latin typeface="+mn-lt"/>
              </a:rPr>
              <a:t>means of payment</a:t>
            </a:r>
          </a:p>
          <a:p>
            <a:pPr lvl="1"/>
            <a:r>
              <a:rPr lang="en-US" dirty="0">
                <a:latin typeface="+mn-lt"/>
              </a:rPr>
              <a:t>store of value</a:t>
            </a: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Example</a:t>
            </a:r>
          </a:p>
          <a:p>
            <a:pPr lvl="1"/>
            <a:r>
              <a:rPr lang="en-US" dirty="0"/>
              <a:t>Bitcoin, Bitcoin Cash, Litecoin, Ripple’s XRP</a:t>
            </a:r>
          </a:p>
        </p:txBody>
      </p:sp>
    </p:spTree>
    <p:extLst>
      <p:ext uri="{BB962C8B-B14F-4D97-AF65-F5344CB8AC3E}">
        <p14:creationId xmlns:p14="http://schemas.microsoft.com/office/powerpoint/2010/main" val="854456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5E753-C7EF-4B2B-A0F6-D6F219059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dirty="0"/>
              <a:t>Access &amp; interact with super-cool blockchain platforms: </a:t>
            </a:r>
          </a:p>
          <a:p>
            <a:pPr lvl="1"/>
            <a:r>
              <a:rPr lang="en-US" dirty="0"/>
              <a:t>Native platform currency</a:t>
            </a:r>
          </a:p>
          <a:p>
            <a:pPr lvl="1"/>
            <a:r>
              <a:rPr lang="en-US" dirty="0"/>
              <a:t>Pay for goods &amp; services in the ecosystem</a:t>
            </a: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Example</a:t>
            </a:r>
          </a:p>
          <a:p>
            <a:pPr lvl="1"/>
            <a:r>
              <a:rPr lang="en-US" dirty="0"/>
              <a:t>Ethereum, EOS, 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B26D89-C9BF-458D-B91B-8627A61670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97A297-07F1-43CC-95AE-7DDBD484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Currencies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813B9-2D10-4533-9A51-89B07620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19" y="4634088"/>
            <a:ext cx="188621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36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Founded by </a:t>
            </a:r>
            <a:r>
              <a:rPr lang="en-US" dirty="0" err="1">
                <a:sym typeface="Wingdings" panose="05000000000000000000" pitchFamily="2" charset="2"/>
              </a:rPr>
              <a:t>Vitalik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Buterin</a:t>
            </a:r>
            <a:r>
              <a:rPr lang="en-US" dirty="0">
                <a:sym typeface="Wingdings" panose="05000000000000000000" pitchFamily="2" charset="2"/>
              </a:rPr>
              <a:t> in 2014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Cryptocurrency (Ether) and smart contract platform</a:t>
            </a:r>
          </a:p>
          <a:p>
            <a:r>
              <a:rPr lang="en-US" dirty="0">
                <a:sym typeface="Wingdings" panose="05000000000000000000" pitchFamily="2" charset="2"/>
              </a:rPr>
              <a:t>Home base for countless ICOs</a:t>
            </a:r>
          </a:p>
          <a:p>
            <a:r>
              <a:rPr lang="en-US" dirty="0">
                <a:sym typeface="Wingdings" panose="05000000000000000000" pitchFamily="2" charset="2"/>
              </a:rPr>
              <a:t>Home to thousands of decentralized applications (</a:t>
            </a:r>
            <a:r>
              <a:rPr lang="en-US" dirty="0" err="1">
                <a:sym typeface="Wingdings" panose="05000000000000000000" pitchFamily="2" charset="2"/>
              </a:rPr>
              <a:t>dApps</a:t>
            </a:r>
            <a:r>
              <a:rPr lang="en-US" dirty="0">
                <a:sym typeface="Wingdings" panose="05000000000000000000" pitchFamily="2" charset="2"/>
              </a:rPr>
              <a:t>) that cover finance, gaming, art, and more!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Ethereum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Ethereum logo 2014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632" y="595103"/>
            <a:ext cx="943743" cy="154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1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B3E9-DD26-4D63-8260-A787D889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 (Web 2.0)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2D0DE-D79D-4A48-8418-4727C044E3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1026" name="Picture 2" descr="What is Google?">
            <a:extLst>
              <a:ext uri="{FF2B5EF4-FFF2-40B4-BE49-F238E27FC236}">
                <a16:creationId xmlns:a16="http://schemas.microsoft.com/office/drawing/2014/main" id="{09AED974-BF1E-489C-A9AC-42ED3F0D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82" y="2454972"/>
            <a:ext cx="3439456" cy="326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's 11th Year: Every Profile Page Update in the Last Decade | Time">
            <a:extLst>
              <a:ext uri="{FF2B5EF4-FFF2-40B4-BE49-F238E27FC236}">
                <a16:creationId xmlns:a16="http://schemas.microsoft.com/office/drawing/2014/main" id="{43EC1592-C2B4-4561-AA0B-03716ABD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65" y="1795830"/>
            <a:ext cx="4388128" cy="45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05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dirty="0"/>
              <a:t>Tokens with specific powers inside a blockchain platform:</a:t>
            </a:r>
          </a:p>
          <a:p>
            <a:pPr lvl="1"/>
            <a:r>
              <a:rPr lang="en-US" dirty="0"/>
              <a:t>Unlock special features or services</a:t>
            </a:r>
          </a:p>
          <a:p>
            <a:pPr lvl="1"/>
            <a:r>
              <a:rPr lang="en-US" dirty="0"/>
              <a:t>Incentivize user contributions</a:t>
            </a: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Example</a:t>
            </a:r>
          </a:p>
          <a:p>
            <a:pPr lvl="1"/>
            <a:r>
              <a:rPr lang="en-US" dirty="0"/>
              <a:t>BAT, GNT, MilkCoin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Tokens: Utility Tokens</a:t>
            </a:r>
          </a:p>
        </p:txBody>
      </p:sp>
    </p:spTree>
    <p:extLst>
      <p:ext uri="{BB962C8B-B14F-4D97-AF65-F5344CB8AC3E}">
        <p14:creationId xmlns:p14="http://schemas.microsoft.com/office/powerpoint/2010/main" val="1773179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The fastest ICO</a:t>
            </a:r>
          </a:p>
          <a:p>
            <a:pPr algn="just"/>
            <a:r>
              <a:rPr lang="en-US" dirty="0">
                <a:hlinkClick r:id="rId3"/>
              </a:rPr>
              <a:t>Brave Browser </a:t>
            </a:r>
            <a:r>
              <a:rPr lang="en-US" dirty="0"/>
              <a:t>– Basic Attention Token (BAT): </a:t>
            </a:r>
          </a:p>
          <a:p>
            <a:pPr lvl="1" algn="just"/>
            <a:r>
              <a:rPr lang="en-US" dirty="0"/>
              <a:t>Brave is a fast, open source, privacy-focused browser that blocks </a:t>
            </a:r>
            <a:r>
              <a:rPr lang="en-US" dirty="0" err="1"/>
              <a:t>malvertisements</a:t>
            </a:r>
            <a:r>
              <a:rPr lang="en-US" dirty="0"/>
              <a:t>, trackers, and contains a ledger system that anonymously captures user attention to accurately reward publishers.</a:t>
            </a:r>
          </a:p>
          <a:p>
            <a:pPr lvl="1" algn="just"/>
            <a:r>
              <a:rPr lang="en-US" dirty="0"/>
              <a:t>On May 31</a:t>
            </a:r>
            <a:r>
              <a:rPr lang="en-US" baseline="30000" dirty="0"/>
              <a:t>st</a:t>
            </a:r>
            <a:r>
              <a:rPr lang="en-US" dirty="0"/>
              <a:t> of 2017, Brave Browser launched its new digital currency, named the BAT. The ICO raised $36m via a token offering on the </a:t>
            </a:r>
            <a:r>
              <a:rPr lang="en-US" dirty="0" err="1"/>
              <a:t>Ethereum</a:t>
            </a:r>
            <a:r>
              <a:rPr lang="en-US" dirty="0"/>
              <a:t> Network. The offering raised 156,250 Ether in a mere 24 seconds!</a:t>
            </a:r>
          </a:p>
          <a:p>
            <a:pPr lvl="1" algn="just"/>
            <a:r>
              <a:rPr lang="en-US" dirty="0"/>
              <a:t>The token can be used to obtain a variety of advertising and attention-based services on the Brave platform. The utility of the token is based on user attention, which simply means a person’s focused mental engagement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01" y="642269"/>
            <a:ext cx="5025376" cy="8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21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dirty="0"/>
              <a:t>Ownership tokens for underlying assets or financial instruments:</a:t>
            </a:r>
          </a:p>
          <a:p>
            <a:pPr lvl="1"/>
            <a:r>
              <a:rPr lang="en-US" dirty="0"/>
              <a:t>Issued via Security Token Offerings (STOs)</a:t>
            </a: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Example</a:t>
            </a:r>
          </a:p>
          <a:p>
            <a:pPr lvl="1"/>
            <a:r>
              <a:rPr lang="en-US" dirty="0" err="1">
                <a:latin typeface="+mn-lt"/>
              </a:rPr>
              <a:t>tZERO's</a:t>
            </a:r>
            <a:r>
              <a:rPr lang="en-US" dirty="0">
                <a:latin typeface="+mn-lt"/>
              </a:rPr>
              <a:t> TZROP, Harbor's R-Token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Tokens: Security Tokens</a:t>
            </a:r>
          </a:p>
        </p:txBody>
      </p:sp>
    </p:spTree>
    <p:extLst>
      <p:ext uri="{BB962C8B-B14F-4D97-AF65-F5344CB8AC3E}">
        <p14:creationId xmlns:p14="http://schemas.microsoft.com/office/powerpoint/2010/main" val="3162814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dirty="0"/>
              <a:t>Unique digital assets for digital or physical items:</a:t>
            </a:r>
          </a:p>
          <a:p>
            <a:pPr lvl="1"/>
            <a:r>
              <a:rPr lang="en-US" dirty="0"/>
              <a:t>Artwork, collectibles, or real estate</a:t>
            </a:r>
          </a:p>
          <a:p>
            <a:pPr lvl="1"/>
            <a:r>
              <a:rPr lang="en-US" dirty="0"/>
              <a:t>Built on platforms like Ethereum</a:t>
            </a: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Example:</a:t>
            </a:r>
          </a:p>
          <a:p>
            <a:pPr lvl="1"/>
            <a:r>
              <a:rPr lang="en-US" dirty="0" err="1">
                <a:hlinkClick r:id="rId2"/>
              </a:rPr>
              <a:t>CryptoKitties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Sandbox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53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Tokens: Crypto-collectibles (NFT)</a:t>
            </a:r>
          </a:p>
        </p:txBody>
      </p:sp>
    </p:spTree>
    <p:extLst>
      <p:ext uri="{BB962C8B-B14F-4D97-AF65-F5344CB8AC3E}">
        <p14:creationId xmlns:p14="http://schemas.microsoft.com/office/powerpoint/2010/main" val="2671542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DF3188-F3BA-479C-9270-35D0A9200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by the Bored Ape Club</a:t>
            </a:r>
          </a:p>
          <a:p>
            <a:r>
              <a:rPr lang="en-US" dirty="0"/>
              <a:t>a collection of 10,000 unique 8-bit ape NFTs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7C9E-0C2C-459A-A95D-3BF3C4CED4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54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DAB984-5977-4929-8543-CC9D7BF3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 Ape Yacht Club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F491F-895D-44EE-977D-4581B1769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09" y="3184095"/>
            <a:ext cx="2834891" cy="283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DB7C3-5E4D-4299-BF0C-A945AE6441ED}"/>
              </a:ext>
            </a:extLst>
          </p:cNvPr>
          <p:cNvSpPr txBox="1"/>
          <p:nvPr/>
        </p:nvSpPr>
        <p:spPr>
          <a:xfrm>
            <a:off x="6021198" y="6117547"/>
            <a:ext cx="4330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81E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Bored Ape Yacht Club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81E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#3749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5384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896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dirty="0"/>
              <a:t>Digital currencies backed by central banks:</a:t>
            </a:r>
          </a:p>
          <a:p>
            <a:pPr lvl="1"/>
            <a:r>
              <a:rPr lang="en-US" dirty="0"/>
              <a:t>Greater financial inclusion</a:t>
            </a:r>
          </a:p>
          <a:p>
            <a:pPr lvl="1"/>
            <a:r>
              <a:rPr lang="en-US" dirty="0"/>
              <a:t>Speedy cross-border payments</a:t>
            </a:r>
          </a:p>
          <a:p>
            <a:pPr lvl="1"/>
            <a:r>
              <a:rPr lang="en-US" dirty="0"/>
              <a:t>Top-notch security</a:t>
            </a:r>
          </a:p>
          <a:p>
            <a:pPr lvl="1"/>
            <a:r>
              <a:rPr lang="en-US" dirty="0"/>
              <a:t>Efficient monetary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55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Bank Digital Currencies</a:t>
            </a:r>
          </a:p>
        </p:txBody>
      </p:sp>
    </p:spTree>
    <p:extLst>
      <p:ext uri="{BB962C8B-B14F-4D97-AF65-F5344CB8AC3E}">
        <p14:creationId xmlns:p14="http://schemas.microsoft.com/office/powerpoint/2010/main" val="1042098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2C0A6-7E3A-46AA-A832-5EE037B14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dirty="0"/>
              <a:t>Cryptos with stable value pegged to assets or fiat:</a:t>
            </a:r>
          </a:p>
          <a:p>
            <a:pPr lvl="1"/>
            <a:r>
              <a:rPr lang="en-US" dirty="0"/>
              <a:t>Minimize crypto volatility</a:t>
            </a:r>
          </a:p>
          <a:p>
            <a:pPr marL="84646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84646" indent="0">
              <a:buNone/>
            </a:pPr>
            <a:r>
              <a:rPr lang="en-US" dirty="0">
                <a:latin typeface="+mn-lt"/>
              </a:rPr>
              <a:t>Example</a:t>
            </a:r>
          </a:p>
          <a:p>
            <a:pPr lvl="1"/>
            <a:r>
              <a:rPr lang="en-US" dirty="0">
                <a:latin typeface="+mn-lt"/>
              </a:rPr>
              <a:t>USDT, USDC, DAI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3D2C4-E982-453A-BCF9-CDFFE0A4B5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5201A1-B359-466B-9D5F-92CED63C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Stablecoin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5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22BED-7945-A614-E2BF-B71DC5885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is the concerns about such form of Internet?</a:t>
            </a:r>
          </a:p>
          <a:p>
            <a:endParaRPr lang="en-US" dirty="0"/>
          </a:p>
          <a:p>
            <a:r>
              <a:rPr lang="en-US" dirty="0"/>
              <a:t>Could you give us some examples?</a:t>
            </a:r>
          </a:p>
          <a:p>
            <a:endParaRPr lang="en-US" dirty="0"/>
          </a:p>
          <a:p>
            <a:pPr marL="84646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9A0BD-32E8-1E0F-8F6C-9539D12C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A276-74CE-06E3-4EA6-1F22A8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48934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22BED-7945-A614-E2BF-B71DC5885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Limitation: Companies (banks or large tech companies) maintain its infrastructure and they extract a massive amount of data from us users</a:t>
            </a:r>
          </a:p>
          <a:p>
            <a:pPr marL="694093" lvl="1" indent="0">
              <a:buNone/>
            </a:pPr>
            <a:endParaRPr lang="en-US" dirty="0"/>
          </a:p>
          <a:p>
            <a:pPr lvl="1"/>
            <a:r>
              <a:rPr lang="en-US" dirty="0"/>
              <a:t>Exclusive</a:t>
            </a:r>
          </a:p>
          <a:p>
            <a:pPr lvl="1"/>
            <a:r>
              <a:rPr lang="en-US" dirty="0"/>
              <a:t>Data Privacy</a:t>
            </a:r>
          </a:p>
          <a:p>
            <a:pPr lvl="1"/>
            <a:r>
              <a:rPr lang="en-US" dirty="0"/>
              <a:t>Data Safety</a:t>
            </a:r>
          </a:p>
          <a:p>
            <a:pPr lvl="1"/>
            <a:r>
              <a:rPr lang="en-US" dirty="0"/>
              <a:t>Data Manipulation</a:t>
            </a:r>
          </a:p>
          <a:p>
            <a:pPr lvl="1"/>
            <a:endParaRPr lang="en-US" dirty="0"/>
          </a:p>
          <a:p>
            <a:pPr marL="84646" indent="0">
              <a:buNone/>
            </a:pPr>
            <a:r>
              <a:rPr lang="en-US" dirty="0"/>
              <a:t>Need a need protocol to regain the trust of information!</a:t>
            </a:r>
          </a:p>
          <a:p>
            <a:pPr marL="84646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9A0BD-32E8-1E0F-8F6C-9539D12C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A276-74CE-06E3-4EA6-1F22A8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67397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D78E67F-34B3-D704-CBEA-CDEAE572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24" y="1981762"/>
            <a:ext cx="569158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E076C-E071-E020-88A0-47CBD4BDB067}"/>
              </a:ext>
            </a:extLst>
          </p:cNvPr>
          <p:cNvSpPr txBox="1"/>
          <p:nvPr/>
        </p:nvSpPr>
        <p:spPr>
          <a:xfrm>
            <a:off x="2924636" y="2675601"/>
            <a:ext cx="154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Released in October 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8539D-6DFF-FF6A-E268-C2F6BE3F1273}"/>
              </a:ext>
            </a:extLst>
          </p:cNvPr>
          <p:cNvSpPr txBox="1"/>
          <p:nvPr/>
        </p:nvSpPr>
        <p:spPr>
          <a:xfrm>
            <a:off x="8897419" y="2549141"/>
            <a:ext cx="14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Anonymous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5BF017-FF13-B1FE-6AC2-BAC375EA6DE3}"/>
              </a:ext>
            </a:extLst>
          </p:cNvPr>
          <p:cNvCxnSpPr>
            <a:stCxn id="7" idx="1"/>
          </p:cNvCxnSpPr>
          <p:nvPr/>
        </p:nvCxnSpPr>
        <p:spPr>
          <a:xfrm flipH="1">
            <a:off x="7486909" y="2733807"/>
            <a:ext cx="1410510" cy="9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4008A9-8DDE-8CFC-A20C-3C60B62CEED2}"/>
              </a:ext>
            </a:extLst>
          </p:cNvPr>
          <p:cNvCxnSpPr>
            <a:stCxn id="6" idx="0"/>
          </p:cNvCxnSpPr>
          <p:nvPr/>
        </p:nvCxnSpPr>
        <p:spPr>
          <a:xfrm flipV="1">
            <a:off x="3697985" y="2354588"/>
            <a:ext cx="423153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A7E7B34-7238-31B4-3D98-D6A351F20B0C}"/>
              </a:ext>
            </a:extLst>
          </p:cNvPr>
          <p:cNvSpPr/>
          <p:nvPr/>
        </p:nvSpPr>
        <p:spPr>
          <a:xfrm>
            <a:off x="4247598" y="4455763"/>
            <a:ext cx="4970834" cy="1848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38A91BFC-B1DF-117E-C252-EC3EEB1C3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76" y="2596540"/>
            <a:ext cx="131463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843694"/>
              </p:ext>
            </p:extLst>
          </p:nvPr>
        </p:nvGraphicFramePr>
        <p:xfrm>
          <a:off x="3309857" y="1083075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0857223"/>
      </p:ext>
    </p:extLst>
  </p:cSld>
  <p:clrMapOvr>
    <a:masterClrMapping/>
  </p:clrMapOvr>
</p:sld>
</file>

<file path=ppt/theme/theme1.xml><?xml version="1.0" encoding="utf-8"?>
<a:theme xmlns:a="http://schemas.openxmlformats.org/drawingml/2006/main" name="SLU Theme">
  <a:themeElements>
    <a:clrScheme name="SLU Color Theme">
      <a:dk1>
        <a:srgbClr val="000000"/>
      </a:dk1>
      <a:lt1>
        <a:srgbClr val="FFFFFF"/>
      </a:lt1>
      <a:dk2>
        <a:srgbClr val="003CA5"/>
      </a:dk2>
      <a:lt2>
        <a:srgbClr val="D7D7D5"/>
      </a:lt2>
      <a:accent1>
        <a:srgbClr val="5BC2E7"/>
      </a:accent1>
      <a:accent2>
        <a:srgbClr val="003B5C"/>
      </a:accent2>
      <a:accent3>
        <a:srgbClr val="795D3E"/>
      </a:accent3>
      <a:accent4>
        <a:srgbClr val="FFC72C"/>
      </a:accent4>
      <a:accent5>
        <a:srgbClr val="8FD6BD"/>
      </a:accent5>
      <a:accent6>
        <a:srgbClr val="ED8B00"/>
      </a:accent6>
      <a:hlink>
        <a:srgbClr val="27B7EC"/>
      </a:hlink>
      <a:folHlink>
        <a:srgbClr val="96979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U Theme" id="{23A3967F-20A2-8D48-B34D-F502C06C008E}" vid="{DE37BFA9-F12D-5347-8801-1AD4458FF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SLU Theme</Template>
  <TotalTime>3603</TotalTime>
  <Words>1419</Words>
  <Application>Microsoft Office PowerPoint</Application>
  <PresentationFormat>Custom</PresentationFormat>
  <Paragraphs>323</Paragraphs>
  <Slides>56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Söhne</vt:lpstr>
      <vt:lpstr>Arial</vt:lpstr>
      <vt:lpstr>Barlow</vt:lpstr>
      <vt:lpstr>Calibri</vt:lpstr>
      <vt:lpstr>Cambria Math</vt:lpstr>
      <vt:lpstr>Century Gothic</vt:lpstr>
      <vt:lpstr>Palatino Linotype</vt:lpstr>
      <vt:lpstr>Poppins</vt:lpstr>
      <vt:lpstr>ubuntu</vt:lpstr>
      <vt:lpstr>Verdana</vt:lpstr>
      <vt:lpstr>SLU Theme</vt:lpstr>
      <vt:lpstr>Introduction of Blockchain and Crypto Assets   By Dr. Norman Guo</vt:lpstr>
      <vt:lpstr>PowerPoint Presentation</vt:lpstr>
      <vt:lpstr>PowerPoint Presentation</vt:lpstr>
      <vt:lpstr>Internet of Information (Web 1.0)</vt:lpstr>
      <vt:lpstr>Internet of Information (Web 2.0)</vt:lpstr>
      <vt:lpstr>Internet of Information</vt:lpstr>
      <vt:lpstr>Internet of Information</vt:lpstr>
      <vt:lpstr>What is Blockchain</vt:lpstr>
      <vt:lpstr>PowerPoint Presentation</vt:lpstr>
      <vt:lpstr>What is Blockchain</vt:lpstr>
      <vt:lpstr>What is Blockchain</vt:lpstr>
      <vt:lpstr>Blockchain Structure</vt:lpstr>
      <vt:lpstr>Blockchain Structure</vt:lpstr>
      <vt:lpstr>What is Blockchain</vt:lpstr>
      <vt:lpstr>Blockchain is a Distributed Ledger</vt:lpstr>
      <vt:lpstr>Blockchain is a Distributed Ledger</vt:lpstr>
      <vt:lpstr>What is Blockchain</vt:lpstr>
      <vt:lpstr>Blockchain Structure</vt:lpstr>
      <vt:lpstr>Blockchain is tamper-proof</vt:lpstr>
      <vt:lpstr>Applications of Hash Functions</vt:lpstr>
      <vt:lpstr>What is Blockchain</vt:lpstr>
      <vt:lpstr>Digital Signature</vt:lpstr>
      <vt:lpstr>Bitcoin Addresses</vt:lpstr>
      <vt:lpstr>Bitcoin Wallets</vt:lpstr>
      <vt:lpstr>What is Blockchain</vt:lpstr>
      <vt:lpstr>Consensus Mechanism </vt:lpstr>
      <vt:lpstr>Proof of Work</vt:lpstr>
      <vt:lpstr>Proof of Work</vt:lpstr>
      <vt:lpstr>Proof of Work</vt:lpstr>
      <vt:lpstr>Evolution of Mining Hardware: Faster and More Specialized</vt:lpstr>
      <vt:lpstr>Evolution of Mining Hardware: Faster and More Specialized</vt:lpstr>
      <vt:lpstr>Evolution of Mining Hardware: Faster and More Specialized</vt:lpstr>
      <vt:lpstr>Challenge: Energy Consumed is Unsustainable</vt:lpstr>
      <vt:lpstr>What is Bitcoin</vt:lpstr>
      <vt:lpstr>Bitcoin Addresses</vt:lpstr>
      <vt:lpstr>Bitcoin Transactions</vt:lpstr>
      <vt:lpstr>Bitcoin Transactions</vt:lpstr>
      <vt:lpstr>PowerPoint Presentation</vt:lpstr>
      <vt:lpstr>Crypto Investment 2022</vt:lpstr>
      <vt:lpstr>Elon Musk on Crypto</vt:lpstr>
      <vt:lpstr>Others view on Crypto</vt:lpstr>
      <vt:lpstr>Others view on Crypto</vt:lpstr>
      <vt:lpstr>Top 10 Cryptocurrencies by Market Capitalization  </vt:lpstr>
      <vt:lpstr>Cryptoasset Definition</vt:lpstr>
      <vt:lpstr>Types of Cryptoassets</vt:lpstr>
      <vt:lpstr>Types of Cryptoassets</vt:lpstr>
      <vt:lpstr>Payment Currencies</vt:lpstr>
      <vt:lpstr>Platform Currencies</vt:lpstr>
      <vt:lpstr>Ethereum</vt:lpstr>
      <vt:lpstr>Tokens: Utility Tokens</vt:lpstr>
      <vt:lpstr>BAT</vt:lpstr>
      <vt:lpstr>Tokens: Security Tokens</vt:lpstr>
      <vt:lpstr>Tokens: Crypto-collectibles (NFT)</vt:lpstr>
      <vt:lpstr>Bored Ape Yacht Club</vt:lpstr>
      <vt:lpstr>Central Bank Digital Currencies</vt:lpstr>
      <vt:lpstr>Stablecoin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Krob</dc:creator>
  <cp:lastModifiedBy>Xuxi Guo</cp:lastModifiedBy>
  <cp:revision>36</cp:revision>
  <dcterms:created xsi:type="dcterms:W3CDTF">2020-02-20T18:32:51Z</dcterms:created>
  <dcterms:modified xsi:type="dcterms:W3CDTF">2023-05-01T16:21:39Z</dcterms:modified>
</cp:coreProperties>
</file>